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1"/>
  </p:notesMasterIdLst>
  <p:handoutMasterIdLst>
    <p:handoutMasterId r:id="rId22"/>
  </p:handoutMasterIdLst>
  <p:sldIdLst>
    <p:sldId id="256" r:id="rId5"/>
    <p:sldId id="268" r:id="rId6"/>
    <p:sldId id="259" r:id="rId7"/>
    <p:sldId id="260" r:id="rId8"/>
    <p:sldId id="262" r:id="rId9"/>
    <p:sldId id="263" r:id="rId10"/>
    <p:sldId id="271" r:id="rId11"/>
    <p:sldId id="273" r:id="rId12"/>
    <p:sldId id="274" r:id="rId13"/>
    <p:sldId id="275" r:id="rId14"/>
    <p:sldId id="276" r:id="rId15"/>
    <p:sldId id="277" r:id="rId16"/>
    <p:sldId id="278" r:id="rId17"/>
    <p:sldId id="279" r:id="rId18"/>
    <p:sldId id="280" r:id="rId19"/>
    <p:sldId id="26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597"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14067"/>
    <a:srgbClr val="3F3F3F"/>
    <a:srgbClr val="014E7D"/>
    <a:srgbClr val="013657"/>
    <a:srgbClr val="01456F"/>
    <a:srgbClr val="014B79"/>
    <a:srgbClr val="0937C9"/>
    <a:srgbClr val="002774"/>
    <a:srgbClr val="929A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74" autoAdjust="0"/>
  </p:normalViewPr>
  <p:slideViewPr>
    <p:cSldViewPr snapToGrid="0" showGuides="1">
      <p:cViewPr varScale="1">
        <p:scale>
          <a:sx n="78" d="100"/>
          <a:sy n="78" d="100"/>
        </p:scale>
        <p:origin x="835" y="43"/>
      </p:cViewPr>
      <p:guideLst>
        <p:guide pos="3840"/>
        <p:guide pos="597"/>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EDA40-91A9-49DC-B402-0EBE674AAE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8CBB508-5589-42E7-A433-D119AC0FFB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2BFC85-49E4-447A-A7E3-16153CB2FE2A}" type="datetimeFigureOut">
              <a:rPr lang="en-US" smtClean="0"/>
              <a:t>5/20/2019</a:t>
            </a:fld>
            <a:endParaRPr lang="en-US" dirty="0"/>
          </a:p>
        </p:txBody>
      </p:sp>
      <p:sp>
        <p:nvSpPr>
          <p:cNvPr id="4" name="Footer Placeholder 3">
            <a:extLst>
              <a:ext uri="{FF2B5EF4-FFF2-40B4-BE49-F238E27FC236}">
                <a16:creationId xmlns:a16="http://schemas.microsoft.com/office/drawing/2014/main" id="{E9232ABA-B33A-4B3B-8412-C1773FBF3D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AB1832E-3B48-42CB-80A7-CD8E48D52D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1072A3-100F-40A9-915F-8D2D9E6962D8}" type="slidenum">
              <a:rPr lang="en-US" smtClean="0"/>
              <a:t>‹#›</a:t>
            </a:fld>
            <a:endParaRPr lang="en-US" dirty="0"/>
          </a:p>
        </p:txBody>
      </p:sp>
    </p:spTree>
    <p:extLst>
      <p:ext uri="{BB962C8B-B14F-4D97-AF65-F5344CB8AC3E}">
        <p14:creationId xmlns:p14="http://schemas.microsoft.com/office/powerpoint/2010/main" val="513537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1B50E-4C60-4F9E-B773-52059170945B}" type="datetimeFigureOut">
              <a:rPr lang="en-US" noProof="0" smtClean="0"/>
              <a:t>5/20/2019</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30CFA-805A-4FD3-B3A0-DAAA5993DA17}" type="slidenum">
              <a:rPr lang="en-US" noProof="0" smtClean="0"/>
              <a:t>‹#›</a:t>
            </a:fld>
            <a:endParaRPr lang="en-US" noProof="0" dirty="0"/>
          </a:p>
        </p:txBody>
      </p:sp>
    </p:spTree>
    <p:extLst>
      <p:ext uri="{BB962C8B-B14F-4D97-AF65-F5344CB8AC3E}">
        <p14:creationId xmlns:p14="http://schemas.microsoft.com/office/powerpoint/2010/main" val="79892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AutoNum type="arabicPeriod"/>
            </a:pPr>
            <a:r>
              <a:rPr lang="en-US" altLang="en-US" sz="1200" dirty="0">
                <a:latin typeface="Times New Roman" panose="02020603050405020304" pitchFamily="18" charset="0"/>
                <a:cs typeface="Times New Roman" panose="02020603050405020304" pitchFamily="18" charset="0"/>
              </a:rPr>
              <a:t>Contact the customer and identify yourself as being with Charlotte-Mecklenburg Storm Water Services’ Water Quality Program.  If contact is made with the customer in the field, provide them with a business card.  If this contact is not made, leave a business card in the front door of the customer’s residence.</a:t>
            </a:r>
          </a:p>
          <a:p>
            <a:pPr marL="457200" indent="-457200">
              <a:buFontTx/>
              <a:buAutoNum type="arabicPeriod"/>
            </a:pPr>
            <a:endParaRPr lang="en-US" altLang="en-US" sz="1200" dirty="0">
              <a:latin typeface="Times New Roman" panose="02020603050405020304" pitchFamily="18" charset="0"/>
              <a:cs typeface="Times New Roman" panose="02020603050405020304" pitchFamily="18" charset="0"/>
            </a:endParaRPr>
          </a:p>
          <a:p>
            <a:pPr marL="457200" indent="-457200">
              <a:buFontTx/>
              <a:buAutoNum type="arabicPeriod"/>
            </a:pPr>
            <a:r>
              <a:rPr lang="en-US" altLang="en-US" sz="1200" dirty="0">
                <a:latin typeface="Times New Roman" panose="02020603050405020304" pitchFamily="18" charset="0"/>
                <a:cs typeface="Times New Roman" panose="02020603050405020304" pitchFamily="18" charset="0"/>
              </a:rPr>
              <a:t>Ask the customer what you can do to help.  Always treat the customer with courtesy and respect.  Maintain good eye contact when communicating with the customer, have a positive attitude and use good body language.</a:t>
            </a:r>
          </a:p>
          <a:p>
            <a:pPr marL="457200" indent="-457200">
              <a:buFontTx/>
              <a:buAutoNum type="arabicPeriod"/>
            </a:pPr>
            <a:endParaRPr lang="en-US" altLang="en-US" sz="1200" dirty="0">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altLang="en-US" dirty="0">
                <a:latin typeface="Times New Roman" panose="02020603050405020304" pitchFamily="18" charset="0"/>
                <a:cs typeface="Times New Roman" panose="02020603050405020304" pitchFamily="18" charset="0"/>
              </a:rPr>
              <a:t>Identify the source of the problem/concern and take necessary actions to evaluate water quality impacts.  Involve additional agencies and your supervisor as necessary.  Ensure the health and safety of Mecklenburg County citizens and staff in all your actions.</a:t>
            </a:r>
          </a:p>
          <a:p>
            <a:pPr marL="457200" indent="-457200">
              <a:buFontTx/>
              <a:buAutoNum type="arabicPeriod"/>
            </a:pPr>
            <a:endParaRPr lang="en-US" altLang="en-US" sz="1200" dirty="0">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altLang="en-US" dirty="0">
                <a:latin typeface="Times New Roman" panose="02020603050405020304" pitchFamily="18" charset="0"/>
                <a:cs typeface="Times New Roman" panose="02020603050405020304" pitchFamily="18" charset="0"/>
              </a:rPr>
              <a:t>Contact the customer within two (2) business day of detection of the source of the problem/concern and notify them of your findings and the specific actions that will be taken regarding their problem/concern as well as the schedule for completion of these actions.  Very clearly address your and their expectations.</a:t>
            </a:r>
          </a:p>
          <a:p>
            <a:pPr marL="457200" indent="-457200">
              <a:buFontTx/>
              <a:buAutoNum type="arabicPeriod"/>
            </a:pPr>
            <a:endParaRPr lang="en-US" altLang="en-US" sz="1200" dirty="0">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altLang="en-US" sz="1200" dirty="0">
                <a:latin typeface="Times New Roman" panose="02020603050405020304" pitchFamily="18" charset="0"/>
                <a:cs typeface="Times New Roman" panose="02020603050405020304" pitchFamily="18" charset="0"/>
              </a:rPr>
              <a:t>Issue Notices of Violations as necessary and within two (2) business days of detection of violation.</a:t>
            </a:r>
          </a:p>
          <a:p>
            <a:pPr marL="457200" indent="-457200">
              <a:buFontTx/>
              <a:buAutoNum type="arabicPeriod"/>
            </a:pPr>
            <a:endParaRPr lang="en-US" altLang="en-US" sz="1200" dirty="0">
              <a:latin typeface="Times New Roman" panose="02020603050405020304" pitchFamily="18" charset="0"/>
              <a:cs typeface="Times New Roman" panose="02020603050405020304" pitchFamily="18" charset="0"/>
            </a:endParaRPr>
          </a:p>
          <a:p>
            <a:pPr marL="457200" indent="-457200">
              <a:buFontTx/>
              <a:buAutoNum type="arabicPeriod"/>
            </a:pPr>
            <a:endParaRPr lang="en-US" alt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230CFA-805A-4FD3-B3A0-DAAA5993DA17}" type="slidenum">
              <a:rPr lang="en-US" noProof="0" smtClean="0"/>
              <a:t>6</a:t>
            </a:fld>
            <a:endParaRPr lang="en-US" noProof="0" dirty="0"/>
          </a:p>
        </p:txBody>
      </p:sp>
    </p:spTree>
    <p:extLst>
      <p:ext uri="{BB962C8B-B14F-4D97-AF65-F5344CB8AC3E}">
        <p14:creationId xmlns:p14="http://schemas.microsoft.com/office/powerpoint/2010/main" val="381051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6"/>
              <a:tabLst/>
              <a:defRPr/>
            </a:pPr>
            <a:r>
              <a:rPr lang="en-US" altLang="en-US" sz="1200" dirty="0">
                <a:latin typeface="Times New Roman" panose="02020603050405020304" pitchFamily="18" charset="0"/>
                <a:cs typeface="Times New Roman" panose="02020603050405020304" pitchFamily="18" charset="0"/>
              </a:rPr>
              <a:t>Conduct follow up actions on or before the specified compliance date in the notice of violation to ensure that pollution problems are quickly and effectively corrected.  Evaluate water quality to ensure that all negative impacts have been adequately addressed.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6"/>
              <a:tabLst/>
              <a:defRPr/>
            </a:pPr>
            <a:endParaRPr lang="en-US" altLang="en-US" sz="1200" dirty="0">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6"/>
              <a:tabLst/>
              <a:defRPr/>
            </a:pPr>
            <a:r>
              <a:rPr lang="en-US" altLang="en-US" sz="1200" dirty="0">
                <a:latin typeface="Times New Roman" panose="02020603050405020304" pitchFamily="18" charset="0"/>
                <a:cs typeface="Times New Roman" panose="02020603050405020304" pitchFamily="18" charset="0"/>
              </a:rPr>
              <a:t>Contact the customer within two (2) business day following the resolution of the problem and notify them of the final disposition.  Ask the customer if they are satisfied with the service provided and if they are not find out why and address as necessary.  Notify the customer that they will receive a Customer Service Questionnaire in the mail along with a postage paid return envelope.  Encourage them to respond.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6"/>
              <a:tabLst/>
              <a:defRPr/>
            </a:pPr>
            <a:endParaRPr lang="en-US" alt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n-US" sz="1200" dirty="0">
                <a:latin typeface="Times New Roman" panose="02020603050405020304" pitchFamily="18" charset="0"/>
                <a:cs typeface="Times New Roman" panose="02020603050405020304" pitchFamily="18" charset="0"/>
              </a:rPr>
              <a:t>Follow all additional Mecklenburg County and Water Quality Program Procedures when applicable, such as the Sampling Protocol Manual, Sewer Spill Response Procedures, IDDE Manual, and Notice of Violation Tracking Procedures.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9230CFA-805A-4FD3-B3A0-DAAA5993DA17}" type="slidenum">
              <a:rPr lang="en-US" noProof="0" smtClean="0"/>
              <a:t>7</a:t>
            </a:fld>
            <a:endParaRPr lang="en-US" noProof="0" dirty="0"/>
          </a:p>
        </p:txBody>
      </p:sp>
    </p:spTree>
    <p:extLst>
      <p:ext uri="{BB962C8B-B14F-4D97-AF65-F5344CB8AC3E}">
        <p14:creationId xmlns:p14="http://schemas.microsoft.com/office/powerpoint/2010/main" val="871926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noProof="0" dirty="0"/>
              <a:t>Click icon to add picture</a:t>
            </a:r>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SUBTITLE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04501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7537" userDrawn="1">
          <p15:clr>
            <a:srgbClr val="FBAE40"/>
          </p15:clr>
        </p15:guide>
        <p15:guide id="3" pos="138"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561729"/>
      </p:ext>
    </p:extLst>
  </p:cSld>
  <p:clrMapOvr>
    <a:masterClrMapping/>
  </p:clrMapOvr>
  <p:extLst mod="1">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US" noProof="0"/>
              <a:t>Click To Edit Master Title Style</a:t>
            </a:r>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786568"/>
      </p:ext>
    </p:extLst>
  </p:cSld>
  <p:clrMapOvr>
    <a:masterClrMapping/>
  </p:clrMapOvr>
  <p:extLst mod="1">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6"/>
                </a:solidFill>
                <a:latin typeface="Arial Black" panose="020B0A04020102020204" pitchFamily="34" charset="0"/>
              </a:rPr>
              <a:t>FR</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8" y="1671924"/>
            <a:ext cx="10835122" cy="450503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434304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6"/>
                </a:solidFill>
                <a:latin typeface="Arial Black" panose="020B0A04020102020204" pitchFamily="34" charset="0"/>
              </a:rPr>
              <a:t>FR</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044"/>
            <a:ext cx="5181600" cy="452591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044"/>
            <a:ext cx="5181600" cy="452591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8481316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6"/>
                </a:solidFill>
                <a:latin typeface="Arial Black" panose="020B0A04020102020204" pitchFamily="34" charset="0"/>
              </a:rPr>
              <a:t>FR</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78" y="1681163"/>
            <a:ext cx="5382501" cy="823912"/>
          </a:xfrm>
          <a:prstGeom prst="rect">
            <a:avLst/>
          </a:prstGeom>
        </p:spPr>
        <p:txBody>
          <a:bodyPr anchor="b"/>
          <a:lstStyle>
            <a:lvl1pPr marL="0" indent="0">
              <a:buNone/>
              <a:defRPr lang="en-US" b="1" dirty="0">
                <a:solidFill>
                  <a:schemeClr val="accent6"/>
                </a:solidFill>
              </a:defRPr>
            </a:lvl1pPr>
          </a:lstStyle>
          <a:p>
            <a:pPr marL="228600" lvl="0" indent="-228600"/>
            <a:r>
              <a:rPr lang="en-US" noProof="0"/>
              <a:t>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00" y="2505075"/>
            <a:ext cx="5183188" cy="3684588"/>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78" y="2505075"/>
            <a:ext cx="5391749" cy="3684588"/>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522678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US" noProof="0"/>
              <a:t>Click To Edit Master 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16" y="2290713"/>
            <a:ext cx="5803672" cy="4341862"/>
          </a:xfrm>
          <a:prstGeom prst="rect">
            <a:avLst/>
          </a:prstGeom>
        </p:spPr>
        <p:txBody>
          <a:bodyPr/>
          <a:lstStyle>
            <a:lvl1pPr>
              <a:buClr>
                <a:schemeClr val="accent2"/>
              </a:buClr>
              <a:defRPr sz="2400"/>
            </a:lvl1pPr>
            <a:lvl2pPr>
              <a:buClr>
                <a:schemeClr val="accent2"/>
              </a:buClr>
              <a:defRPr sz="2000"/>
            </a:lvl2pPr>
            <a:lvl3pPr>
              <a:buClr>
                <a:schemeClr val="accent2"/>
              </a:buClr>
              <a:defRPr sz="1800"/>
            </a:lvl3pPr>
            <a:lvl4pPr>
              <a:buClr>
                <a:schemeClr val="accent2"/>
              </a:buClr>
              <a:defRPr sz="1600"/>
            </a:lvl4pPr>
            <a:lvl5pPr>
              <a:buClr>
                <a:schemeClr val="accent2"/>
              </a:buCl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5265375"/>
      </p:ext>
    </p:extLst>
  </p:cSld>
  <p:clrMapOvr>
    <a:masterClrMapping/>
  </p:clrMapOvr>
  <p:extLst mod="1">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US" noProof="0"/>
              <a:t>Click To Edit Master 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49970" y="2271860"/>
            <a:ext cx="5715017" cy="43607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614302603"/>
      </p:ext>
    </p:extLst>
  </p:cSld>
  <p:clrMapOvr>
    <a:masterClrMapping/>
  </p:clrMapOvr>
  <p:extLst mod="1">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C52C5C1-EC33-44C1-9D54-A1058BBF1812}"/>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3419906843"/>
      </p:ext>
    </p:extLst>
  </p:cSld>
  <p:clrMapOvr>
    <a:masterClrMapping/>
  </p:clrMapOvr>
  <p:extLst mod="1">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E8A2C98-F26E-415A-B931-1B89CA46C1CF}"/>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0"/>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3" name="Title 1" title="Title ">
            <a:extLst>
              <a:ext uri="{FF2B5EF4-FFF2-40B4-BE49-F238E27FC236}">
                <a16:creationId xmlns:a16="http://schemas.microsoft.com/office/drawing/2014/main" id="{59067A2C-FE71-4381-BE51-08DAC5E4354A}"/>
              </a:ext>
            </a:extLst>
          </p:cNvPr>
          <p:cNvSpPr>
            <a:spLocks noGrp="1"/>
          </p:cNvSpPr>
          <p:nvPr>
            <p:ph type="title" hasCustomPrompt="1"/>
          </p:nvPr>
        </p:nvSpPr>
        <p:spPr>
          <a:xfrm>
            <a:off x="518678" y="209028"/>
            <a:ext cx="8333222" cy="1215566"/>
          </a:xfrm>
          <a:prstGeom prst="rect">
            <a:avLst/>
          </a:prstGeom>
        </p:spPr>
        <p:txBody>
          <a:bodyPr anchor="b">
            <a:normAutofit/>
          </a:bodyPr>
          <a:lstStyle>
            <a:lvl1pPr>
              <a:defRPr sz="4400" b="1">
                <a:solidFill>
                  <a:schemeClr val="accent1"/>
                </a:solidFill>
              </a:defRPr>
            </a:lvl1pPr>
          </a:lstStyle>
          <a:p>
            <a:r>
              <a:rPr lang="en-US" noProof="0"/>
              <a:t>Click to Edit Master Title Style </a:t>
            </a: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658419099"/>
      </p:ext>
    </p:extLst>
  </p:cSld>
  <p:clrMapOvr>
    <a:masterClrMapping/>
  </p:clrMapOvr>
  <p:extLst mod="1">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E2EB-00DF-4EBA-BF1F-D37805D45585}"/>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5891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US" noProof="0"/>
              <a:t>Click To Edit Master Title Style</a:t>
            </a:r>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noProof="0"/>
              <a:t>Click icon to add picture</a:t>
            </a:r>
            <a:endParaRPr lang="en-US" noProof="0"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23998309"/>
      </p:ext>
    </p:extLst>
  </p:cSld>
  <p:clrMapOvr>
    <a:masterClrMapping/>
  </p:clrMapOvr>
  <p:extLst mod="1">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3" pos="143" userDrawn="1">
          <p15:clr>
            <a:srgbClr val="FBAE40"/>
          </p15:clr>
        </p15:guide>
        <p15:guide id="4" orient="horz" pos="4170" userDrawn="1">
          <p15:clr>
            <a:srgbClr val="FBAE40"/>
          </p15:clr>
        </p15:guide>
        <p15:guide id="5" pos="7537" userDrawn="1">
          <p15:clr>
            <a:srgbClr val="FBAE40"/>
          </p15:clr>
        </p15:guide>
        <p15:guide id="6" orient="horz" pos="1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00" y="5047077"/>
            <a:ext cx="1524574" cy="1803400"/>
          </a:xfrm>
          <a:prstGeom prst="line">
            <a:avLst/>
          </a:prstGeom>
          <a:ln>
            <a:solidFill>
              <a:srgbClr val="EAB200"/>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563477"/>
            <a:ext cx="7342631"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defRPr>
            </a:lvl1pPr>
          </a:lstStyle>
          <a:p>
            <a:r>
              <a:rPr lang="en-US" noProof="0"/>
              <a:t>Click to Edit </a:t>
            </a:r>
            <a:br>
              <a:rPr lang="en-US" noProof="0"/>
            </a:br>
            <a:r>
              <a:rPr lang="en-US" noProof="0"/>
              <a:t>Master Title Style </a:t>
            </a:r>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tx1"/>
                </a:solidFill>
              </a:defRPr>
            </a:lvl1pPr>
          </a:lstStyle>
          <a:p>
            <a:r>
              <a:rPr lang="en-US" noProof="0"/>
              <a:t>Click icon to add picture</a:t>
            </a:r>
            <a:endParaRPr lang="en-US" noProof="0"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3442230584"/>
      </p:ext>
    </p:extLst>
  </p:cSld>
  <p:clrMapOvr>
    <a:masterClrMapping/>
  </p:clrMapOvr>
  <p:extLst mod="1">
    <p:ext uri="{DCECCB84-F9BA-43D5-87BE-67443E8EF086}">
      <p15:sldGuideLst xmlns:p15="http://schemas.microsoft.com/office/powerpoint/2012/main">
        <p15:guide id="1" orient="horz" pos="142">
          <p15:clr>
            <a:srgbClr val="FBAE40"/>
          </p15:clr>
        </p15:guide>
        <p15:guide id="2" pos="3840">
          <p15:clr>
            <a:srgbClr val="FBAE40"/>
          </p15:clr>
        </p15:guide>
        <p15:guide id="3" pos="41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77" y="1435100"/>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365760" anchor="ctr">
            <a:noAutofit/>
          </a:bodyPr>
          <a:lstStyle>
            <a:lvl1pPr marL="0" indent="0" algn="r">
              <a:buNone/>
              <a:defRPr>
                <a:solidFill>
                  <a:schemeClr val="tx1"/>
                </a:solidFill>
              </a:defRPr>
            </a:lvl1pPr>
          </a:lstStyle>
          <a:p>
            <a:r>
              <a:rPr lang="en-US" noProof="0"/>
              <a:t>Click icon to add picture</a:t>
            </a:r>
            <a:endParaRPr lang="en-US" noProof="0"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4" y="1185452"/>
            <a:ext cx="1839685" cy="16339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563477"/>
            <a:ext cx="7342621"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17" name="TextBox 16">
            <a:extLst>
              <a:ext uri="{FF2B5EF4-FFF2-40B4-BE49-F238E27FC236}">
                <a16:creationId xmlns:a16="http://schemas.microsoft.com/office/drawing/2014/main" id="{3EB154C1-CE47-4220-9832-4FD0868A64A8}"/>
              </a:ext>
            </a:extLst>
          </p:cNvPr>
          <p:cNvSpPr txBox="1"/>
          <p:nvPr userDrawn="1"/>
        </p:nvSpPr>
        <p:spPr>
          <a:xfrm>
            <a:off x="11073384" y="237744"/>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defRPr>
            </a:lvl1pPr>
          </a:lstStyle>
          <a:p>
            <a:r>
              <a:rPr lang="en-US" noProof="0"/>
              <a:t>Click to Edit </a:t>
            </a:r>
            <a:br>
              <a:rPr lang="en-US" noProof="0"/>
            </a:br>
            <a:r>
              <a:rPr lang="en-US" noProof="0"/>
              <a:t>Master Title Style </a:t>
            </a:r>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4283110927"/>
      </p:ext>
    </p:extLst>
  </p:cSld>
  <p:clrMapOvr>
    <a:masterClrMapping/>
  </p:clrMapOvr>
  <p:extLst mod="1">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886076"/>
            <a:ext cx="5475290" cy="3232149"/>
          </a:xfrm>
          <a:prstGeom prst="rect">
            <a:avLst/>
          </a:prstGeom>
        </p:spPr>
        <p:txBody>
          <a:bodyPr>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a:buClr>
                <a:schemeClr val="accent2"/>
              </a:buClr>
            </a:pPr>
            <a:r>
              <a:rPr lang="en-US" noProof="0"/>
              <a:t>Edit Master text styles</a:t>
            </a:r>
          </a:p>
          <a:p>
            <a:pPr lvl="1">
              <a:buClr>
                <a:schemeClr val="accent2"/>
              </a:buClr>
            </a:pPr>
            <a:r>
              <a:rPr lang="en-US" noProof="0"/>
              <a:t>Second level</a:t>
            </a:r>
          </a:p>
          <a:p>
            <a:pPr lvl="2">
              <a:buClr>
                <a:schemeClr val="accent2"/>
              </a:buClr>
            </a:pPr>
            <a:r>
              <a:rPr lang="en-US" noProof="0"/>
              <a:t>Third level</a:t>
            </a:r>
          </a:p>
          <a:p>
            <a:pPr lvl="3">
              <a:buClr>
                <a:schemeClr val="accent2"/>
              </a:buClr>
            </a:pPr>
            <a:r>
              <a:rPr lang="en-US" noProof="0"/>
              <a:t>Fourth level</a:t>
            </a:r>
          </a:p>
          <a:p>
            <a:pPr lvl="4">
              <a:buClr>
                <a:schemeClr val="accent2"/>
              </a:buClr>
            </a:pPr>
            <a:r>
              <a:rPr lang="en-US" noProof="0"/>
              <a:t>Fifth level</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3" y="2886076"/>
            <a:ext cx="5475600" cy="3232149"/>
          </a:xfrm>
          <a:prstGeom prst="rect">
            <a:avLst/>
          </a:prstGeom>
        </p:spPr>
        <p:txBody>
          <a:bodyPr>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a:buClr>
                <a:schemeClr val="accent2"/>
              </a:buClr>
            </a:pPr>
            <a:r>
              <a:rPr lang="en-US" noProof="0"/>
              <a:t>Edit Master text styles</a:t>
            </a:r>
          </a:p>
          <a:p>
            <a:pPr lvl="1">
              <a:buClr>
                <a:schemeClr val="accent2"/>
              </a:buClr>
            </a:pPr>
            <a:r>
              <a:rPr lang="en-US" noProof="0"/>
              <a:t>Second level</a:t>
            </a:r>
          </a:p>
          <a:p>
            <a:pPr lvl="2">
              <a:buClr>
                <a:schemeClr val="accent2"/>
              </a:buClr>
            </a:pPr>
            <a:r>
              <a:rPr lang="en-US" noProof="0"/>
              <a:t>Third level</a:t>
            </a:r>
          </a:p>
          <a:p>
            <a:pPr lvl="3">
              <a:buClr>
                <a:schemeClr val="accent2"/>
              </a:buClr>
            </a:pPr>
            <a:r>
              <a:rPr lang="en-US" noProof="0"/>
              <a:t>Fourth level</a:t>
            </a:r>
          </a:p>
          <a:p>
            <a:pPr lvl="4">
              <a:buClr>
                <a:schemeClr val="accent2"/>
              </a:buClr>
            </a:pPr>
            <a:r>
              <a:rPr lang="en-US" noProof="0"/>
              <a:t>Fifth level</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Tree>
    <p:extLst>
      <p:ext uri="{BB962C8B-B14F-4D97-AF65-F5344CB8AC3E}">
        <p14:creationId xmlns:p14="http://schemas.microsoft.com/office/powerpoint/2010/main" val="325654026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4F49194-9068-41AA-B460-962319BF96A4}"/>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0"/>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noProof="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2200477079"/>
      </p:ext>
    </p:extLst>
  </p:cSld>
  <p:clrMapOvr>
    <a:masterClrMapping/>
  </p:clrMapOvr>
  <p:extLst mod="1">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78" y="2664803"/>
            <a:ext cx="10993375" cy="3433180"/>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US" noProof="0" dirty="0"/>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Tree>
    <p:extLst>
      <p:ext uri="{BB962C8B-B14F-4D97-AF65-F5344CB8AC3E}">
        <p14:creationId xmlns:p14="http://schemas.microsoft.com/office/powerpoint/2010/main" val="3415060917"/>
      </p:ext>
    </p:extLst>
  </p:cSld>
  <p:clrMapOvr>
    <a:masterClrMapping/>
  </p:clrMapOvr>
  <p:extLst mod="1">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9ED029D-F488-47E5-B064-0E35B31D23A5}"/>
              </a:ext>
            </a:extLst>
          </p:cNvPr>
          <p:cNvSpPr/>
          <p:nvPr userDrawn="1"/>
        </p:nvSpPr>
        <p:spPr>
          <a:xfrm flipV="1">
            <a:off x="0" y="-5"/>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noProof="0"/>
              <a:t>Add Caption Here</a:t>
            </a:r>
          </a:p>
        </p:txBody>
      </p:sp>
    </p:spTree>
    <p:extLst>
      <p:ext uri="{BB962C8B-B14F-4D97-AF65-F5344CB8AC3E}">
        <p14:creationId xmlns:p14="http://schemas.microsoft.com/office/powerpoint/2010/main" val="423757677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US" noProof="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dirty="0"/>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2" y="389798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dirty="0"/>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38" y="432794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dirty="0"/>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16" y="4650082"/>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dirty="0"/>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839051282"/>
      </p:ext>
    </p:extLst>
  </p:cSld>
  <p:clrMapOvr>
    <a:masterClrMapping/>
  </p:clrMapOvr>
  <p:extLst mod="1">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US" noProof="0" smtClean="0"/>
              <a:pPr/>
              <a:t>‹#›</a:t>
            </a:fld>
            <a:endParaRPr lang="en-US" noProof="0" dirty="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noProof="0"/>
              <a:t>Click to edit Master title style</a:t>
            </a:r>
          </a:p>
        </p:txBody>
      </p:sp>
    </p:spTree>
    <p:extLst>
      <p:ext uri="{BB962C8B-B14F-4D97-AF65-F5344CB8AC3E}">
        <p14:creationId xmlns:p14="http://schemas.microsoft.com/office/powerpoint/2010/main" val="156488508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5" r:id="rId3"/>
    <p:sldLayoutId id="2147483706" r:id="rId4"/>
    <p:sldLayoutId id="2147483708" r:id="rId5"/>
    <p:sldLayoutId id="2147483704" r:id="rId6"/>
    <p:sldLayoutId id="2147483689" r:id="rId7"/>
    <p:sldLayoutId id="2147483668" r:id="rId8"/>
    <p:sldLayoutId id="2147483707" r:id="rId9"/>
    <p:sldLayoutId id="2147483710" r:id="rId10"/>
    <p:sldLayoutId id="2147483711" r:id="rId11"/>
    <p:sldLayoutId id="2147483712" r:id="rId12"/>
    <p:sldLayoutId id="2147483713" r:id="rId13"/>
    <p:sldLayoutId id="2147483714" r:id="rId14"/>
    <p:sldLayoutId id="2147483715" r:id="rId15"/>
    <p:sldLayoutId id="2147483716" r:id="rId16"/>
    <p:sldLayoutId id="2147483692" r:id="rId17"/>
    <p:sldLayoutId id="2147483697" r:id="rId18"/>
    <p:sldLayoutId id="2147483674" r:id="rId19"/>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257F6BCE-75BB-4ECD-BEA5-21C36A9CC0E9}"/>
              </a:ext>
            </a:extLst>
          </p:cNvPr>
          <p:cNvPicPr>
            <a:picLocks noGrp="1" noChangeAspect="1"/>
          </p:cNvPicPr>
          <p:nvPr>
            <p:ph type="pic" sz="quarter" idx="13"/>
          </p:nvPr>
        </p:nvPicPr>
        <p:blipFill>
          <a:blip r:embed="rId2"/>
          <a:stretch>
            <a:fillRect/>
          </a:stretch>
        </p:blipFill>
        <p:spPr>
          <a:xfrm>
            <a:off x="239487" y="607152"/>
            <a:ext cx="8577942" cy="5065424"/>
          </a:xfrm>
        </p:spPr>
      </p:pic>
      <p:sp>
        <p:nvSpPr>
          <p:cNvPr id="18" name="Hexagon 17" descr="Solid dark colored hexagon in the middle of image accent">
            <a:extLst>
              <a:ext uri="{FF2B5EF4-FFF2-40B4-BE49-F238E27FC236}">
                <a16:creationId xmlns:a16="http://schemas.microsoft.com/office/drawing/2014/main" id="{0E6B042D-E9CB-40E0-AAE9-6AD11F53E044}"/>
              </a:ext>
            </a:extLst>
          </p:cNvPr>
          <p:cNvSpPr/>
          <p:nvPr/>
        </p:nvSpPr>
        <p:spPr>
          <a:xfrm rot="16200000">
            <a:off x="3105514" y="1018480"/>
            <a:ext cx="2845888" cy="4325394"/>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638ACE-163E-40EB-A458-E794C67EA2A6}"/>
              </a:ext>
            </a:extLst>
          </p:cNvPr>
          <p:cNvSpPr>
            <a:spLocks noGrp="1"/>
          </p:cNvSpPr>
          <p:nvPr>
            <p:ph type="ctrTitle"/>
          </p:nvPr>
        </p:nvSpPr>
        <p:spPr>
          <a:xfrm>
            <a:off x="4611189" y="5117618"/>
            <a:ext cx="7580811" cy="1681108"/>
          </a:xfrm>
        </p:spPr>
        <p:txBody>
          <a:bodyPr>
            <a:noAutofit/>
          </a:bodyPr>
          <a:lstStyle/>
          <a:p>
            <a:pPr algn="ctr"/>
            <a:r>
              <a:rPr lang="en-US" sz="4000" dirty="0">
                <a:solidFill>
                  <a:schemeClr val="accent3">
                    <a:lumMod val="60000"/>
                    <a:lumOff val="40000"/>
                  </a:schemeClr>
                </a:solidFill>
                <a:latin typeface="Aharoni" panose="02010803020104030203" pitchFamily="2" charset="-79"/>
                <a:cs typeface="Aharoni" panose="02010803020104030203" pitchFamily="2" charset="-79"/>
              </a:rPr>
              <a:t>Managing Stormwater Service Requests from Citizens</a:t>
            </a:r>
          </a:p>
        </p:txBody>
      </p:sp>
      <p:pic>
        <p:nvPicPr>
          <p:cNvPr id="4" name="Picture 3">
            <a:extLst>
              <a:ext uri="{FF2B5EF4-FFF2-40B4-BE49-F238E27FC236}">
                <a16:creationId xmlns:a16="http://schemas.microsoft.com/office/drawing/2014/main" id="{14CB7B01-E6FB-47B6-8ED8-6FA3FD242408}"/>
              </a:ext>
            </a:extLst>
          </p:cNvPr>
          <p:cNvPicPr>
            <a:picLocks noChangeAspect="1"/>
          </p:cNvPicPr>
          <p:nvPr/>
        </p:nvPicPr>
        <p:blipFill>
          <a:blip r:embed="rId3"/>
          <a:stretch>
            <a:fillRect/>
          </a:stretch>
        </p:blipFill>
        <p:spPr>
          <a:xfrm>
            <a:off x="2826521" y="2463775"/>
            <a:ext cx="3403874" cy="1352178"/>
          </a:xfrm>
          <a:prstGeom prst="rect">
            <a:avLst/>
          </a:prstGeom>
        </p:spPr>
      </p:pic>
    </p:spTree>
    <p:extLst>
      <p:ext uri="{BB962C8B-B14F-4D97-AF65-F5344CB8AC3E}">
        <p14:creationId xmlns:p14="http://schemas.microsoft.com/office/powerpoint/2010/main" val="3980699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a:extLst>
              <a:ext uri="{FF2B5EF4-FFF2-40B4-BE49-F238E27FC236}">
                <a16:creationId xmlns:a16="http://schemas.microsoft.com/office/drawing/2014/main" id="{92896B42-4638-40D0-8887-7AB8D1D86B3D}"/>
              </a:ext>
            </a:extLst>
          </p:cNvPr>
          <p:cNvSpPr>
            <a:spLocks noGrp="1"/>
          </p:cNvSpPr>
          <p:nvPr>
            <p:ph type="title"/>
          </p:nvPr>
        </p:nvSpPr>
        <p:spPr>
          <a:xfrm>
            <a:off x="518678" y="209028"/>
            <a:ext cx="8333222" cy="1147969"/>
          </a:xfrm>
        </p:spPr>
        <p:txBody>
          <a:bodyPr>
            <a:normAutofit/>
          </a:bodyPr>
          <a:lstStyle/>
          <a:p>
            <a:r>
              <a:rPr lang="en-US" sz="4000" spc="300">
                <a:latin typeface="Aharoni" panose="02010803020104030203" pitchFamily="2" charset="-79"/>
                <a:cs typeface="Aharoni" panose="02010803020104030203" pitchFamily="2" charset="-79"/>
              </a:rPr>
              <a:t>Documenting Requests</a:t>
            </a:r>
            <a:endParaRPr lang="en-US" sz="4000" spc="300" dirty="0">
              <a:latin typeface="Aharoni" panose="02010803020104030203" pitchFamily="2" charset="-79"/>
              <a:cs typeface="Aharoni" panose="02010803020104030203" pitchFamily="2" charset="-79"/>
            </a:endParaRPr>
          </a:p>
        </p:txBody>
      </p:sp>
      <p:sp>
        <p:nvSpPr>
          <p:cNvPr id="17" name="Text Placeholder 18">
            <a:extLst>
              <a:ext uri="{FF2B5EF4-FFF2-40B4-BE49-F238E27FC236}">
                <a16:creationId xmlns:a16="http://schemas.microsoft.com/office/drawing/2014/main" id="{D7CE36F2-C321-46C5-AFD9-00917224D390}"/>
              </a:ext>
            </a:extLst>
          </p:cNvPr>
          <p:cNvSpPr>
            <a:spLocks noGrp="1"/>
          </p:cNvSpPr>
          <p:nvPr>
            <p:ph type="body" sz="quarter" idx="16"/>
          </p:nvPr>
        </p:nvSpPr>
        <p:spPr>
          <a:xfrm>
            <a:off x="520493" y="1376932"/>
            <a:ext cx="7368596" cy="608895"/>
          </a:xfrm>
        </p:spPr>
        <p:txBody>
          <a:bodyPr/>
          <a:lstStyle/>
          <a:p>
            <a:r>
              <a:rPr lang="en-US">
                <a:solidFill>
                  <a:schemeClr val="accent3">
                    <a:lumMod val="75000"/>
                  </a:schemeClr>
                </a:solidFill>
              </a:rPr>
              <a:t>In CityWorks</a:t>
            </a:r>
            <a:endParaRPr lang="en-US" dirty="0">
              <a:solidFill>
                <a:schemeClr val="accent3">
                  <a:lumMod val="75000"/>
                </a:schemeClr>
              </a:solidFill>
            </a:endParaRPr>
          </a:p>
        </p:txBody>
      </p:sp>
      <p:sp>
        <p:nvSpPr>
          <p:cNvPr id="3" name="Footer Placeholder 2">
            <a:extLst>
              <a:ext uri="{FF2B5EF4-FFF2-40B4-BE49-F238E27FC236}">
                <a16:creationId xmlns:a16="http://schemas.microsoft.com/office/drawing/2014/main" id="{B04C11C9-3DF6-471E-87C0-4DCED41031D4}"/>
              </a:ext>
            </a:extLst>
          </p:cNvPr>
          <p:cNvSpPr>
            <a:spLocks noGrp="1"/>
          </p:cNvSpPr>
          <p:nvPr>
            <p:ph type="ftr" sz="quarter" idx="17"/>
          </p:nvPr>
        </p:nvSpPr>
        <p:spPr>
          <a:xfrm>
            <a:off x="338530" y="6356350"/>
            <a:ext cx="4114800" cy="365125"/>
          </a:xfrm>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B2228214-87DB-4B3A-BD81-9A709A69BAAC}"/>
              </a:ext>
            </a:extLst>
          </p:cNvPr>
          <p:cNvSpPr>
            <a:spLocks noGrp="1"/>
          </p:cNvSpPr>
          <p:nvPr>
            <p:ph type="sldNum" sz="quarter" idx="18"/>
          </p:nvPr>
        </p:nvSpPr>
        <p:spPr>
          <a:xfrm>
            <a:off x="11146971" y="6356350"/>
            <a:ext cx="740227" cy="365125"/>
          </a:xfrm>
        </p:spPr>
        <p:txBody>
          <a:bodyPr/>
          <a:lstStyle/>
          <a:p>
            <a:fld id="{8699F50C-BE38-4BD0-BA84-9B090E1F2B9B}" type="slidenum">
              <a:rPr lang="en-US" smtClean="0"/>
              <a:pPr/>
              <a:t>10</a:t>
            </a:fld>
            <a:endParaRPr lang="en-US" dirty="0"/>
          </a:p>
        </p:txBody>
      </p:sp>
      <p:pic>
        <p:nvPicPr>
          <p:cNvPr id="6" name="Picture 5">
            <a:extLst>
              <a:ext uri="{FF2B5EF4-FFF2-40B4-BE49-F238E27FC236}">
                <a16:creationId xmlns:a16="http://schemas.microsoft.com/office/drawing/2014/main" id="{4687B244-579F-4CF8-BA15-F727D3C0FF69}"/>
              </a:ext>
            </a:extLst>
          </p:cNvPr>
          <p:cNvPicPr>
            <a:picLocks noChangeAspect="1"/>
          </p:cNvPicPr>
          <p:nvPr/>
        </p:nvPicPr>
        <p:blipFill>
          <a:blip r:embed="rId2"/>
          <a:stretch>
            <a:fillRect/>
          </a:stretch>
        </p:blipFill>
        <p:spPr>
          <a:xfrm>
            <a:off x="10472803" y="136525"/>
            <a:ext cx="1414395" cy="560881"/>
          </a:xfrm>
          <a:prstGeom prst="rect">
            <a:avLst/>
          </a:prstGeom>
        </p:spPr>
      </p:pic>
      <p:pic>
        <p:nvPicPr>
          <p:cNvPr id="9" name="Picture 8">
            <a:extLst>
              <a:ext uri="{FF2B5EF4-FFF2-40B4-BE49-F238E27FC236}">
                <a16:creationId xmlns:a16="http://schemas.microsoft.com/office/drawing/2014/main" id="{7D0B5F8D-8DED-4112-8628-22E3E8035607}"/>
              </a:ext>
            </a:extLst>
          </p:cNvPr>
          <p:cNvPicPr>
            <a:picLocks noChangeAspect="1"/>
          </p:cNvPicPr>
          <p:nvPr/>
        </p:nvPicPr>
        <p:blipFill>
          <a:blip r:embed="rId3"/>
          <a:stretch>
            <a:fillRect/>
          </a:stretch>
        </p:blipFill>
        <p:spPr>
          <a:xfrm>
            <a:off x="2564170" y="1826554"/>
            <a:ext cx="7368596" cy="4822418"/>
          </a:xfrm>
          <a:prstGeom prst="rect">
            <a:avLst/>
          </a:prstGeom>
        </p:spPr>
      </p:pic>
      <p:pic>
        <p:nvPicPr>
          <p:cNvPr id="7" name="Picture 6">
            <a:extLst>
              <a:ext uri="{FF2B5EF4-FFF2-40B4-BE49-F238E27FC236}">
                <a16:creationId xmlns:a16="http://schemas.microsoft.com/office/drawing/2014/main" id="{4EEA23B1-B855-4F29-9093-F826B3C6CD0D}"/>
              </a:ext>
            </a:extLst>
          </p:cNvPr>
          <p:cNvPicPr>
            <a:picLocks noChangeAspect="1"/>
          </p:cNvPicPr>
          <p:nvPr/>
        </p:nvPicPr>
        <p:blipFill>
          <a:blip r:embed="rId4"/>
          <a:stretch>
            <a:fillRect/>
          </a:stretch>
        </p:blipFill>
        <p:spPr>
          <a:xfrm>
            <a:off x="2028605" y="1790528"/>
            <a:ext cx="7904161" cy="5053743"/>
          </a:xfrm>
          <a:prstGeom prst="rect">
            <a:avLst/>
          </a:prstGeom>
        </p:spPr>
      </p:pic>
    </p:spTree>
    <p:extLst>
      <p:ext uri="{BB962C8B-B14F-4D97-AF65-F5344CB8AC3E}">
        <p14:creationId xmlns:p14="http://schemas.microsoft.com/office/powerpoint/2010/main" val="308274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a:extLst>
              <a:ext uri="{FF2B5EF4-FFF2-40B4-BE49-F238E27FC236}">
                <a16:creationId xmlns:a16="http://schemas.microsoft.com/office/drawing/2014/main" id="{92896B42-4638-40D0-8887-7AB8D1D86B3D}"/>
              </a:ext>
            </a:extLst>
          </p:cNvPr>
          <p:cNvSpPr>
            <a:spLocks noGrp="1"/>
          </p:cNvSpPr>
          <p:nvPr>
            <p:ph type="title"/>
          </p:nvPr>
        </p:nvSpPr>
        <p:spPr>
          <a:xfrm>
            <a:off x="518678" y="209028"/>
            <a:ext cx="8333222" cy="1147969"/>
          </a:xfrm>
        </p:spPr>
        <p:txBody>
          <a:bodyPr>
            <a:normAutofit/>
          </a:bodyPr>
          <a:lstStyle/>
          <a:p>
            <a:r>
              <a:rPr lang="en-US" sz="4000" spc="300">
                <a:latin typeface="Aharoni" panose="02010803020104030203" pitchFamily="2" charset="-79"/>
                <a:cs typeface="Aharoni" panose="02010803020104030203" pitchFamily="2" charset="-79"/>
              </a:rPr>
              <a:t>Documenting Requests</a:t>
            </a:r>
            <a:endParaRPr lang="en-US" sz="4000" spc="300" dirty="0">
              <a:latin typeface="Aharoni" panose="02010803020104030203" pitchFamily="2" charset="-79"/>
              <a:cs typeface="Aharoni" panose="02010803020104030203" pitchFamily="2" charset="-79"/>
            </a:endParaRPr>
          </a:p>
        </p:txBody>
      </p:sp>
      <p:sp>
        <p:nvSpPr>
          <p:cNvPr id="17" name="Text Placeholder 18">
            <a:extLst>
              <a:ext uri="{FF2B5EF4-FFF2-40B4-BE49-F238E27FC236}">
                <a16:creationId xmlns:a16="http://schemas.microsoft.com/office/drawing/2014/main" id="{D7CE36F2-C321-46C5-AFD9-00917224D390}"/>
              </a:ext>
            </a:extLst>
          </p:cNvPr>
          <p:cNvSpPr>
            <a:spLocks noGrp="1"/>
          </p:cNvSpPr>
          <p:nvPr>
            <p:ph type="body" sz="quarter" idx="16"/>
          </p:nvPr>
        </p:nvSpPr>
        <p:spPr>
          <a:xfrm>
            <a:off x="520493" y="1376932"/>
            <a:ext cx="7368596" cy="608895"/>
          </a:xfrm>
        </p:spPr>
        <p:txBody>
          <a:bodyPr/>
          <a:lstStyle/>
          <a:p>
            <a:r>
              <a:rPr lang="en-US">
                <a:solidFill>
                  <a:schemeClr val="accent3">
                    <a:lumMod val="75000"/>
                  </a:schemeClr>
                </a:solidFill>
              </a:rPr>
              <a:t>In CityWorks</a:t>
            </a:r>
            <a:endParaRPr lang="en-US" dirty="0">
              <a:solidFill>
                <a:schemeClr val="accent3">
                  <a:lumMod val="75000"/>
                </a:schemeClr>
              </a:solidFill>
            </a:endParaRPr>
          </a:p>
        </p:txBody>
      </p:sp>
      <p:sp>
        <p:nvSpPr>
          <p:cNvPr id="3" name="Footer Placeholder 2">
            <a:extLst>
              <a:ext uri="{FF2B5EF4-FFF2-40B4-BE49-F238E27FC236}">
                <a16:creationId xmlns:a16="http://schemas.microsoft.com/office/drawing/2014/main" id="{B04C11C9-3DF6-471E-87C0-4DCED41031D4}"/>
              </a:ext>
            </a:extLst>
          </p:cNvPr>
          <p:cNvSpPr>
            <a:spLocks noGrp="1"/>
          </p:cNvSpPr>
          <p:nvPr>
            <p:ph type="ftr" sz="quarter" idx="17"/>
          </p:nvPr>
        </p:nvSpPr>
        <p:spPr>
          <a:xfrm>
            <a:off x="338530" y="6356350"/>
            <a:ext cx="4114800" cy="365125"/>
          </a:xfrm>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B2228214-87DB-4B3A-BD81-9A709A69BAAC}"/>
              </a:ext>
            </a:extLst>
          </p:cNvPr>
          <p:cNvSpPr>
            <a:spLocks noGrp="1"/>
          </p:cNvSpPr>
          <p:nvPr>
            <p:ph type="sldNum" sz="quarter" idx="18"/>
          </p:nvPr>
        </p:nvSpPr>
        <p:spPr>
          <a:xfrm>
            <a:off x="11146971" y="6356350"/>
            <a:ext cx="740227" cy="365125"/>
          </a:xfrm>
        </p:spPr>
        <p:txBody>
          <a:bodyPr/>
          <a:lstStyle/>
          <a:p>
            <a:fld id="{8699F50C-BE38-4BD0-BA84-9B090E1F2B9B}" type="slidenum">
              <a:rPr lang="en-US" smtClean="0"/>
              <a:pPr/>
              <a:t>11</a:t>
            </a:fld>
            <a:endParaRPr lang="en-US" dirty="0"/>
          </a:p>
        </p:txBody>
      </p:sp>
      <p:pic>
        <p:nvPicPr>
          <p:cNvPr id="6" name="Picture 5">
            <a:extLst>
              <a:ext uri="{FF2B5EF4-FFF2-40B4-BE49-F238E27FC236}">
                <a16:creationId xmlns:a16="http://schemas.microsoft.com/office/drawing/2014/main" id="{4687B244-579F-4CF8-BA15-F727D3C0FF69}"/>
              </a:ext>
            </a:extLst>
          </p:cNvPr>
          <p:cNvPicPr>
            <a:picLocks noChangeAspect="1"/>
          </p:cNvPicPr>
          <p:nvPr/>
        </p:nvPicPr>
        <p:blipFill>
          <a:blip r:embed="rId2"/>
          <a:stretch>
            <a:fillRect/>
          </a:stretch>
        </p:blipFill>
        <p:spPr>
          <a:xfrm>
            <a:off x="10472803" y="136525"/>
            <a:ext cx="1414395" cy="560881"/>
          </a:xfrm>
          <a:prstGeom prst="rect">
            <a:avLst/>
          </a:prstGeom>
        </p:spPr>
      </p:pic>
      <p:pic>
        <p:nvPicPr>
          <p:cNvPr id="5" name="Picture 4">
            <a:extLst>
              <a:ext uri="{FF2B5EF4-FFF2-40B4-BE49-F238E27FC236}">
                <a16:creationId xmlns:a16="http://schemas.microsoft.com/office/drawing/2014/main" id="{B388BA54-7CCC-4438-A33D-B9D1CB2BF8BC}"/>
              </a:ext>
            </a:extLst>
          </p:cNvPr>
          <p:cNvPicPr>
            <a:picLocks noChangeAspect="1"/>
          </p:cNvPicPr>
          <p:nvPr/>
        </p:nvPicPr>
        <p:blipFill>
          <a:blip r:embed="rId3"/>
          <a:stretch>
            <a:fillRect/>
          </a:stretch>
        </p:blipFill>
        <p:spPr>
          <a:xfrm>
            <a:off x="2739566" y="1681379"/>
            <a:ext cx="2800275" cy="4904498"/>
          </a:xfrm>
          <a:prstGeom prst="rect">
            <a:avLst/>
          </a:prstGeom>
        </p:spPr>
      </p:pic>
      <p:pic>
        <p:nvPicPr>
          <p:cNvPr id="10" name="Picture 9">
            <a:extLst>
              <a:ext uri="{FF2B5EF4-FFF2-40B4-BE49-F238E27FC236}">
                <a16:creationId xmlns:a16="http://schemas.microsoft.com/office/drawing/2014/main" id="{660EC254-1699-4C88-A0DC-2E158A258D4D}"/>
              </a:ext>
            </a:extLst>
          </p:cNvPr>
          <p:cNvPicPr>
            <a:picLocks noChangeAspect="1"/>
          </p:cNvPicPr>
          <p:nvPr/>
        </p:nvPicPr>
        <p:blipFill>
          <a:blip r:embed="rId4"/>
          <a:stretch>
            <a:fillRect/>
          </a:stretch>
        </p:blipFill>
        <p:spPr>
          <a:xfrm>
            <a:off x="6448477" y="1681379"/>
            <a:ext cx="2881223" cy="5108861"/>
          </a:xfrm>
          <a:prstGeom prst="rect">
            <a:avLst/>
          </a:prstGeom>
        </p:spPr>
      </p:pic>
    </p:spTree>
    <p:extLst>
      <p:ext uri="{BB962C8B-B14F-4D97-AF65-F5344CB8AC3E}">
        <p14:creationId xmlns:p14="http://schemas.microsoft.com/office/powerpoint/2010/main" val="2618654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a:extLst>
              <a:ext uri="{FF2B5EF4-FFF2-40B4-BE49-F238E27FC236}">
                <a16:creationId xmlns:a16="http://schemas.microsoft.com/office/drawing/2014/main" id="{92896B42-4638-40D0-8887-7AB8D1D86B3D}"/>
              </a:ext>
            </a:extLst>
          </p:cNvPr>
          <p:cNvSpPr>
            <a:spLocks noGrp="1"/>
          </p:cNvSpPr>
          <p:nvPr>
            <p:ph type="title"/>
          </p:nvPr>
        </p:nvSpPr>
        <p:spPr>
          <a:xfrm>
            <a:off x="518678" y="209028"/>
            <a:ext cx="8333222" cy="1147969"/>
          </a:xfrm>
        </p:spPr>
        <p:txBody>
          <a:bodyPr>
            <a:normAutofit/>
          </a:bodyPr>
          <a:lstStyle/>
          <a:p>
            <a:r>
              <a:rPr lang="en-US" sz="4000" spc="300">
                <a:latin typeface="Aharoni" panose="02010803020104030203" pitchFamily="2" charset="-79"/>
                <a:cs typeface="Aharoni" panose="02010803020104030203" pitchFamily="2" charset="-79"/>
              </a:rPr>
              <a:t>Documenting Requests</a:t>
            </a:r>
            <a:endParaRPr lang="en-US" sz="4000" spc="300" dirty="0">
              <a:latin typeface="Aharoni" panose="02010803020104030203" pitchFamily="2" charset="-79"/>
              <a:cs typeface="Aharoni" panose="02010803020104030203" pitchFamily="2" charset="-79"/>
            </a:endParaRPr>
          </a:p>
        </p:txBody>
      </p:sp>
      <p:sp>
        <p:nvSpPr>
          <p:cNvPr id="17" name="Text Placeholder 18">
            <a:extLst>
              <a:ext uri="{FF2B5EF4-FFF2-40B4-BE49-F238E27FC236}">
                <a16:creationId xmlns:a16="http://schemas.microsoft.com/office/drawing/2014/main" id="{D7CE36F2-C321-46C5-AFD9-00917224D390}"/>
              </a:ext>
            </a:extLst>
          </p:cNvPr>
          <p:cNvSpPr>
            <a:spLocks noGrp="1"/>
          </p:cNvSpPr>
          <p:nvPr>
            <p:ph type="body" sz="quarter" idx="16"/>
          </p:nvPr>
        </p:nvSpPr>
        <p:spPr>
          <a:xfrm>
            <a:off x="520493" y="1376932"/>
            <a:ext cx="7368596" cy="608895"/>
          </a:xfrm>
        </p:spPr>
        <p:txBody>
          <a:bodyPr/>
          <a:lstStyle/>
          <a:p>
            <a:r>
              <a:rPr lang="en-US">
                <a:solidFill>
                  <a:schemeClr val="accent3">
                    <a:lumMod val="75000"/>
                  </a:schemeClr>
                </a:solidFill>
              </a:rPr>
              <a:t>In CityWorks</a:t>
            </a:r>
            <a:endParaRPr lang="en-US" dirty="0">
              <a:solidFill>
                <a:schemeClr val="accent3">
                  <a:lumMod val="75000"/>
                </a:schemeClr>
              </a:solidFill>
            </a:endParaRPr>
          </a:p>
        </p:txBody>
      </p:sp>
      <p:sp>
        <p:nvSpPr>
          <p:cNvPr id="3" name="Footer Placeholder 2">
            <a:extLst>
              <a:ext uri="{FF2B5EF4-FFF2-40B4-BE49-F238E27FC236}">
                <a16:creationId xmlns:a16="http://schemas.microsoft.com/office/drawing/2014/main" id="{B04C11C9-3DF6-471E-87C0-4DCED41031D4}"/>
              </a:ext>
            </a:extLst>
          </p:cNvPr>
          <p:cNvSpPr>
            <a:spLocks noGrp="1"/>
          </p:cNvSpPr>
          <p:nvPr>
            <p:ph type="ftr" sz="quarter" idx="17"/>
          </p:nvPr>
        </p:nvSpPr>
        <p:spPr>
          <a:xfrm>
            <a:off x="338530" y="6356350"/>
            <a:ext cx="4114800" cy="365125"/>
          </a:xfrm>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B2228214-87DB-4B3A-BD81-9A709A69BAAC}"/>
              </a:ext>
            </a:extLst>
          </p:cNvPr>
          <p:cNvSpPr>
            <a:spLocks noGrp="1"/>
          </p:cNvSpPr>
          <p:nvPr>
            <p:ph type="sldNum" sz="quarter" idx="18"/>
          </p:nvPr>
        </p:nvSpPr>
        <p:spPr>
          <a:xfrm>
            <a:off x="11146971" y="6356350"/>
            <a:ext cx="740227" cy="365125"/>
          </a:xfrm>
        </p:spPr>
        <p:txBody>
          <a:bodyPr/>
          <a:lstStyle/>
          <a:p>
            <a:fld id="{8699F50C-BE38-4BD0-BA84-9B090E1F2B9B}" type="slidenum">
              <a:rPr lang="en-US" smtClean="0"/>
              <a:pPr/>
              <a:t>12</a:t>
            </a:fld>
            <a:endParaRPr lang="en-US" dirty="0"/>
          </a:p>
        </p:txBody>
      </p:sp>
      <p:pic>
        <p:nvPicPr>
          <p:cNvPr id="6" name="Picture 5">
            <a:extLst>
              <a:ext uri="{FF2B5EF4-FFF2-40B4-BE49-F238E27FC236}">
                <a16:creationId xmlns:a16="http://schemas.microsoft.com/office/drawing/2014/main" id="{4687B244-579F-4CF8-BA15-F727D3C0FF69}"/>
              </a:ext>
            </a:extLst>
          </p:cNvPr>
          <p:cNvPicPr>
            <a:picLocks noChangeAspect="1"/>
          </p:cNvPicPr>
          <p:nvPr/>
        </p:nvPicPr>
        <p:blipFill>
          <a:blip r:embed="rId2"/>
          <a:stretch>
            <a:fillRect/>
          </a:stretch>
        </p:blipFill>
        <p:spPr>
          <a:xfrm>
            <a:off x="10472803" y="136525"/>
            <a:ext cx="1414395" cy="560881"/>
          </a:xfrm>
          <a:prstGeom prst="rect">
            <a:avLst/>
          </a:prstGeom>
        </p:spPr>
      </p:pic>
      <p:pic>
        <p:nvPicPr>
          <p:cNvPr id="5" name="Picture 4">
            <a:extLst>
              <a:ext uri="{FF2B5EF4-FFF2-40B4-BE49-F238E27FC236}">
                <a16:creationId xmlns:a16="http://schemas.microsoft.com/office/drawing/2014/main" id="{B388BA54-7CCC-4438-A33D-B9D1CB2BF8BC}"/>
              </a:ext>
            </a:extLst>
          </p:cNvPr>
          <p:cNvPicPr>
            <a:picLocks noChangeAspect="1"/>
          </p:cNvPicPr>
          <p:nvPr/>
        </p:nvPicPr>
        <p:blipFill>
          <a:blip r:embed="rId3"/>
          <a:stretch>
            <a:fillRect/>
          </a:stretch>
        </p:blipFill>
        <p:spPr>
          <a:xfrm>
            <a:off x="2739566" y="1681379"/>
            <a:ext cx="2800275" cy="4904498"/>
          </a:xfrm>
          <a:prstGeom prst="rect">
            <a:avLst/>
          </a:prstGeom>
        </p:spPr>
      </p:pic>
      <p:pic>
        <p:nvPicPr>
          <p:cNvPr id="7" name="Picture 6">
            <a:extLst>
              <a:ext uri="{FF2B5EF4-FFF2-40B4-BE49-F238E27FC236}">
                <a16:creationId xmlns:a16="http://schemas.microsoft.com/office/drawing/2014/main" id="{739702B1-34BC-41AE-AD9F-3897DED831D4}"/>
              </a:ext>
            </a:extLst>
          </p:cNvPr>
          <p:cNvPicPr>
            <a:picLocks noChangeAspect="1"/>
          </p:cNvPicPr>
          <p:nvPr/>
        </p:nvPicPr>
        <p:blipFill>
          <a:blip r:embed="rId4"/>
          <a:stretch>
            <a:fillRect/>
          </a:stretch>
        </p:blipFill>
        <p:spPr>
          <a:xfrm>
            <a:off x="2656006" y="1664439"/>
            <a:ext cx="2967394" cy="5142740"/>
          </a:xfrm>
          <a:prstGeom prst="rect">
            <a:avLst/>
          </a:prstGeom>
        </p:spPr>
      </p:pic>
      <p:pic>
        <p:nvPicPr>
          <p:cNvPr id="9" name="Picture 8">
            <a:extLst>
              <a:ext uri="{FF2B5EF4-FFF2-40B4-BE49-F238E27FC236}">
                <a16:creationId xmlns:a16="http://schemas.microsoft.com/office/drawing/2014/main" id="{61057D27-DD0D-4B46-BBA0-23BAACCBA04C}"/>
              </a:ext>
            </a:extLst>
          </p:cNvPr>
          <p:cNvPicPr>
            <a:picLocks noChangeAspect="1"/>
          </p:cNvPicPr>
          <p:nvPr/>
        </p:nvPicPr>
        <p:blipFill>
          <a:blip r:embed="rId5"/>
          <a:stretch>
            <a:fillRect/>
          </a:stretch>
        </p:blipFill>
        <p:spPr>
          <a:xfrm>
            <a:off x="6093420" y="1664439"/>
            <a:ext cx="2928513" cy="1353328"/>
          </a:xfrm>
          <a:prstGeom prst="rect">
            <a:avLst/>
          </a:prstGeom>
        </p:spPr>
      </p:pic>
    </p:spTree>
    <p:extLst>
      <p:ext uri="{BB962C8B-B14F-4D97-AF65-F5344CB8AC3E}">
        <p14:creationId xmlns:p14="http://schemas.microsoft.com/office/powerpoint/2010/main" val="3244797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a:extLst>
              <a:ext uri="{FF2B5EF4-FFF2-40B4-BE49-F238E27FC236}">
                <a16:creationId xmlns:a16="http://schemas.microsoft.com/office/drawing/2014/main" id="{92896B42-4638-40D0-8887-7AB8D1D86B3D}"/>
              </a:ext>
            </a:extLst>
          </p:cNvPr>
          <p:cNvSpPr>
            <a:spLocks noGrp="1"/>
          </p:cNvSpPr>
          <p:nvPr>
            <p:ph type="title"/>
          </p:nvPr>
        </p:nvSpPr>
        <p:spPr>
          <a:xfrm>
            <a:off x="466867" y="222131"/>
            <a:ext cx="8333222" cy="1147969"/>
          </a:xfrm>
        </p:spPr>
        <p:txBody>
          <a:bodyPr>
            <a:normAutofit/>
          </a:bodyPr>
          <a:lstStyle/>
          <a:p>
            <a:r>
              <a:rPr lang="en-US" sz="4000" spc="300" dirty="0">
                <a:latin typeface="Aharoni" panose="02010803020104030203" pitchFamily="2" charset="-79"/>
                <a:cs typeface="Aharoni" panose="02010803020104030203" pitchFamily="2" charset="-79"/>
              </a:rPr>
              <a:t>Reporting</a:t>
            </a:r>
          </a:p>
        </p:txBody>
      </p:sp>
      <p:sp>
        <p:nvSpPr>
          <p:cNvPr id="3" name="Footer Placeholder 2">
            <a:extLst>
              <a:ext uri="{FF2B5EF4-FFF2-40B4-BE49-F238E27FC236}">
                <a16:creationId xmlns:a16="http://schemas.microsoft.com/office/drawing/2014/main" id="{B04C11C9-3DF6-471E-87C0-4DCED41031D4}"/>
              </a:ext>
            </a:extLst>
          </p:cNvPr>
          <p:cNvSpPr>
            <a:spLocks noGrp="1"/>
          </p:cNvSpPr>
          <p:nvPr>
            <p:ph type="ftr" sz="quarter" idx="17"/>
          </p:nvPr>
        </p:nvSpPr>
        <p:spPr>
          <a:xfrm>
            <a:off x="338530" y="6356350"/>
            <a:ext cx="4114800" cy="365125"/>
          </a:xfrm>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B2228214-87DB-4B3A-BD81-9A709A69BAAC}"/>
              </a:ext>
            </a:extLst>
          </p:cNvPr>
          <p:cNvSpPr>
            <a:spLocks noGrp="1"/>
          </p:cNvSpPr>
          <p:nvPr>
            <p:ph type="sldNum" sz="quarter" idx="18"/>
          </p:nvPr>
        </p:nvSpPr>
        <p:spPr>
          <a:xfrm>
            <a:off x="11146971" y="6356350"/>
            <a:ext cx="740227" cy="365125"/>
          </a:xfrm>
        </p:spPr>
        <p:txBody>
          <a:bodyPr/>
          <a:lstStyle/>
          <a:p>
            <a:fld id="{8699F50C-BE38-4BD0-BA84-9B090E1F2B9B}" type="slidenum">
              <a:rPr lang="en-US" smtClean="0"/>
              <a:pPr/>
              <a:t>13</a:t>
            </a:fld>
            <a:endParaRPr lang="en-US" dirty="0"/>
          </a:p>
        </p:txBody>
      </p:sp>
      <p:pic>
        <p:nvPicPr>
          <p:cNvPr id="6" name="Picture 5">
            <a:extLst>
              <a:ext uri="{FF2B5EF4-FFF2-40B4-BE49-F238E27FC236}">
                <a16:creationId xmlns:a16="http://schemas.microsoft.com/office/drawing/2014/main" id="{4687B244-579F-4CF8-BA15-F727D3C0FF69}"/>
              </a:ext>
            </a:extLst>
          </p:cNvPr>
          <p:cNvPicPr>
            <a:picLocks noChangeAspect="1"/>
          </p:cNvPicPr>
          <p:nvPr/>
        </p:nvPicPr>
        <p:blipFill>
          <a:blip r:embed="rId2"/>
          <a:stretch>
            <a:fillRect/>
          </a:stretch>
        </p:blipFill>
        <p:spPr>
          <a:xfrm>
            <a:off x="10472803" y="136525"/>
            <a:ext cx="1414395" cy="560881"/>
          </a:xfrm>
          <a:prstGeom prst="rect">
            <a:avLst/>
          </a:prstGeom>
        </p:spPr>
      </p:pic>
      <p:graphicFrame>
        <p:nvGraphicFramePr>
          <p:cNvPr id="2" name="Table 1">
            <a:extLst>
              <a:ext uri="{FF2B5EF4-FFF2-40B4-BE49-F238E27FC236}">
                <a16:creationId xmlns:a16="http://schemas.microsoft.com/office/drawing/2014/main" id="{1AA21885-A9C0-454B-9B77-B3E5661B52E7}"/>
              </a:ext>
            </a:extLst>
          </p:cNvPr>
          <p:cNvGraphicFramePr>
            <a:graphicFrameLocks noGrp="1"/>
          </p:cNvGraphicFramePr>
          <p:nvPr>
            <p:extLst>
              <p:ext uri="{D42A27DB-BD31-4B8C-83A1-F6EECF244321}">
                <p14:modId xmlns:p14="http://schemas.microsoft.com/office/powerpoint/2010/main" val="640160010"/>
              </p:ext>
            </p:extLst>
          </p:nvPr>
        </p:nvGraphicFramePr>
        <p:xfrm>
          <a:off x="3901467" y="416965"/>
          <a:ext cx="5060062" cy="6392171"/>
        </p:xfrm>
        <a:graphic>
          <a:graphicData uri="http://schemas.openxmlformats.org/drawingml/2006/table">
            <a:tbl>
              <a:tblPr firstRow="1" firstCol="1" bandRow="1">
                <a:tableStyleId>{5C22544A-7EE6-4342-B048-85BDC9FD1C3A}</a:tableStyleId>
              </a:tblPr>
              <a:tblGrid>
                <a:gridCol w="2530031">
                  <a:extLst>
                    <a:ext uri="{9D8B030D-6E8A-4147-A177-3AD203B41FA5}">
                      <a16:colId xmlns:a16="http://schemas.microsoft.com/office/drawing/2014/main" val="1174144264"/>
                    </a:ext>
                  </a:extLst>
                </a:gridCol>
                <a:gridCol w="2530031">
                  <a:extLst>
                    <a:ext uri="{9D8B030D-6E8A-4147-A177-3AD203B41FA5}">
                      <a16:colId xmlns:a16="http://schemas.microsoft.com/office/drawing/2014/main" val="134503244"/>
                    </a:ext>
                  </a:extLst>
                </a:gridCol>
              </a:tblGrid>
              <a:tr h="488460">
                <a:tc gridSpan="2">
                  <a:txBody>
                    <a:bodyPr/>
                    <a:lstStyle/>
                    <a:p>
                      <a:pPr marL="0" marR="0" algn="ctr">
                        <a:spcBef>
                          <a:spcPts val="0"/>
                        </a:spcBef>
                        <a:spcAft>
                          <a:spcPts val="0"/>
                        </a:spcAft>
                      </a:pPr>
                      <a:r>
                        <a:rPr lang="en-US" sz="1000" dirty="0">
                          <a:effectLst/>
                        </a:rPr>
                        <a:t>Charlotte NPDES MS4 Program</a:t>
                      </a:r>
                    </a:p>
                    <a:p>
                      <a:pPr marL="0" marR="0" algn="ctr">
                        <a:spcBef>
                          <a:spcPts val="0"/>
                        </a:spcBef>
                        <a:spcAft>
                          <a:spcPts val="0"/>
                        </a:spcAft>
                      </a:pPr>
                      <a:r>
                        <a:rPr lang="en-US" sz="1000" dirty="0">
                          <a:effectLst/>
                        </a:rPr>
                        <a:t>Field Investigations, Service Requests, and Emergency Response</a:t>
                      </a:r>
                    </a:p>
                    <a:p>
                      <a:pPr marL="0" marR="0" algn="ctr">
                        <a:spcBef>
                          <a:spcPts val="0"/>
                        </a:spcBef>
                        <a:spcAft>
                          <a:spcPts val="0"/>
                        </a:spcAft>
                      </a:pPr>
                      <a:r>
                        <a:rPr lang="en-US" sz="1000" dirty="0">
                          <a:effectLst/>
                        </a:rPr>
                        <a:t>FY2018 Program Summary</a:t>
                      </a:r>
                      <a:endParaRPr lang="en-US" sz="1000" dirty="0">
                        <a:effectLst/>
                        <a:latin typeface="Times New Roman" panose="02020603050405020304" pitchFamily="18" charset="0"/>
                        <a:ea typeface="Times New Roman" panose="02020603050405020304" pitchFamily="18" charset="0"/>
                      </a:endParaRPr>
                    </a:p>
                  </a:txBody>
                  <a:tcPr marL="41840" marR="41840" marT="0" marB="0"/>
                </a:tc>
                <a:tc hMerge="1">
                  <a:txBody>
                    <a:bodyPr/>
                    <a:lstStyle/>
                    <a:p>
                      <a:endParaRPr lang="en-US"/>
                    </a:p>
                  </a:txBody>
                  <a:tcPr/>
                </a:tc>
                <a:extLst>
                  <a:ext uri="{0D108BD9-81ED-4DB2-BD59-A6C34878D82A}">
                    <a16:rowId xmlns:a16="http://schemas.microsoft.com/office/drawing/2014/main" val="3006224769"/>
                  </a:ext>
                </a:extLst>
              </a:tr>
              <a:tr h="162821">
                <a:tc>
                  <a:txBody>
                    <a:bodyPr/>
                    <a:lstStyle/>
                    <a:p>
                      <a:pPr marL="0" marR="0">
                        <a:spcBef>
                          <a:spcPts val="0"/>
                        </a:spcBef>
                        <a:spcAft>
                          <a:spcPts val="0"/>
                        </a:spcAft>
                      </a:pPr>
                      <a:r>
                        <a:rPr lang="en-US" sz="1000">
                          <a:effectLst/>
                        </a:rPr>
                        <a:t>Number of Service Requests 1994 - 2018</a:t>
                      </a:r>
                      <a:endParaRPr lang="en-US" sz="1000">
                        <a:effectLst/>
                        <a:latin typeface="Times New Roman" panose="02020603050405020304" pitchFamily="18" charset="0"/>
                        <a:ea typeface="Times New Roman" panose="02020603050405020304" pitchFamily="18" charset="0"/>
                      </a:endParaRPr>
                    </a:p>
                  </a:txBody>
                  <a:tcPr marL="41840" marR="41840" marT="0" marB="0"/>
                </a:tc>
                <a:tc>
                  <a:txBody>
                    <a:bodyPr/>
                    <a:lstStyle/>
                    <a:p>
                      <a:pPr marL="0" marR="0">
                        <a:spcBef>
                          <a:spcPts val="0"/>
                        </a:spcBef>
                        <a:spcAft>
                          <a:spcPts val="0"/>
                        </a:spcAft>
                      </a:pPr>
                      <a:r>
                        <a:rPr lang="en-US" sz="1000">
                          <a:effectLst/>
                        </a:rPr>
                        <a:t>11,563</a:t>
                      </a:r>
                      <a:endParaRPr lang="en-US" sz="1000">
                        <a:effectLst/>
                        <a:latin typeface="Times New Roman" panose="02020603050405020304" pitchFamily="18" charset="0"/>
                        <a:ea typeface="Times New Roman" panose="02020603050405020304" pitchFamily="18" charset="0"/>
                      </a:endParaRPr>
                    </a:p>
                  </a:txBody>
                  <a:tcPr marL="41840" marR="41840" marT="0" marB="0"/>
                </a:tc>
                <a:extLst>
                  <a:ext uri="{0D108BD9-81ED-4DB2-BD59-A6C34878D82A}">
                    <a16:rowId xmlns:a16="http://schemas.microsoft.com/office/drawing/2014/main" val="2575278641"/>
                  </a:ext>
                </a:extLst>
              </a:tr>
              <a:tr h="162821">
                <a:tc>
                  <a:txBody>
                    <a:bodyPr/>
                    <a:lstStyle/>
                    <a:p>
                      <a:pPr marL="0" marR="0">
                        <a:spcBef>
                          <a:spcPts val="0"/>
                        </a:spcBef>
                        <a:spcAft>
                          <a:spcPts val="0"/>
                        </a:spcAft>
                      </a:pPr>
                      <a:r>
                        <a:rPr lang="en-US" sz="1000">
                          <a:effectLst/>
                        </a:rPr>
                        <a:t>Number of Service Requests FY2018</a:t>
                      </a:r>
                      <a:endParaRPr lang="en-US" sz="1000">
                        <a:effectLst/>
                        <a:latin typeface="Times New Roman" panose="02020603050405020304" pitchFamily="18" charset="0"/>
                        <a:ea typeface="Times New Roman" panose="02020603050405020304" pitchFamily="18" charset="0"/>
                      </a:endParaRPr>
                    </a:p>
                  </a:txBody>
                  <a:tcPr marL="41840" marR="41840" marT="0" marB="0"/>
                </a:tc>
                <a:tc>
                  <a:txBody>
                    <a:bodyPr/>
                    <a:lstStyle/>
                    <a:p>
                      <a:pPr marL="0" marR="0">
                        <a:spcBef>
                          <a:spcPts val="0"/>
                        </a:spcBef>
                        <a:spcAft>
                          <a:spcPts val="0"/>
                        </a:spcAft>
                      </a:pPr>
                      <a:r>
                        <a:rPr lang="en-US" sz="1000">
                          <a:effectLst/>
                        </a:rPr>
                        <a:t>519</a:t>
                      </a:r>
                      <a:endParaRPr lang="en-US" sz="1000">
                        <a:effectLst/>
                        <a:latin typeface="Times New Roman" panose="02020603050405020304" pitchFamily="18" charset="0"/>
                        <a:ea typeface="Times New Roman" panose="02020603050405020304" pitchFamily="18" charset="0"/>
                      </a:endParaRPr>
                    </a:p>
                  </a:txBody>
                  <a:tcPr marL="41840" marR="41840" marT="0" marB="0"/>
                </a:tc>
                <a:extLst>
                  <a:ext uri="{0D108BD9-81ED-4DB2-BD59-A6C34878D82A}">
                    <a16:rowId xmlns:a16="http://schemas.microsoft.com/office/drawing/2014/main" val="170546093"/>
                  </a:ext>
                </a:extLst>
              </a:tr>
              <a:tr h="1953845">
                <a:tc>
                  <a:txBody>
                    <a:bodyPr/>
                    <a:lstStyle/>
                    <a:p>
                      <a:pPr marL="0" marR="0">
                        <a:spcBef>
                          <a:spcPts val="0"/>
                        </a:spcBef>
                        <a:spcAft>
                          <a:spcPts val="0"/>
                        </a:spcAft>
                      </a:pPr>
                      <a:r>
                        <a:rPr lang="en-US" sz="1000">
                          <a:effectLst/>
                        </a:rPr>
                        <a:t>Service Request Type</a:t>
                      </a:r>
                      <a:endParaRPr lang="en-US" sz="1000">
                        <a:effectLst/>
                        <a:latin typeface="Times New Roman" panose="02020603050405020304" pitchFamily="18" charset="0"/>
                        <a:ea typeface="Times New Roman" panose="02020603050405020304" pitchFamily="18" charset="0"/>
                      </a:endParaRPr>
                    </a:p>
                  </a:txBody>
                  <a:tcPr marL="41840" marR="41840" marT="0" marB="0"/>
                </a:tc>
                <a:tc>
                  <a:txBody>
                    <a:bodyPr/>
                    <a:lstStyle/>
                    <a:p>
                      <a:pPr marL="0" marR="0">
                        <a:spcBef>
                          <a:spcPts val="0"/>
                        </a:spcBef>
                        <a:spcAft>
                          <a:spcPts val="0"/>
                        </a:spcAft>
                      </a:pPr>
                      <a:r>
                        <a:rPr lang="en-US" sz="1000" dirty="0">
                          <a:effectLst/>
                        </a:rPr>
                        <a:t>Accidental Spill – 49</a:t>
                      </a:r>
                    </a:p>
                    <a:p>
                      <a:pPr marL="0" marR="0">
                        <a:spcBef>
                          <a:spcPts val="0"/>
                        </a:spcBef>
                        <a:spcAft>
                          <a:spcPts val="0"/>
                        </a:spcAft>
                      </a:pPr>
                      <a:r>
                        <a:rPr lang="en-US" sz="1000" dirty="0">
                          <a:effectLst/>
                        </a:rPr>
                        <a:t>Algae Bloom – 6</a:t>
                      </a:r>
                    </a:p>
                    <a:p>
                      <a:pPr marL="0" marR="0">
                        <a:spcBef>
                          <a:spcPts val="0"/>
                        </a:spcBef>
                        <a:spcAft>
                          <a:spcPts val="0"/>
                        </a:spcAft>
                      </a:pPr>
                      <a:r>
                        <a:rPr lang="en-US" sz="1000" dirty="0">
                          <a:effectLst/>
                        </a:rPr>
                        <a:t>Fish Kill – 3</a:t>
                      </a:r>
                    </a:p>
                    <a:p>
                      <a:pPr marL="0" marR="0">
                        <a:spcBef>
                          <a:spcPts val="0"/>
                        </a:spcBef>
                        <a:spcAft>
                          <a:spcPts val="0"/>
                        </a:spcAft>
                      </a:pPr>
                      <a:r>
                        <a:rPr lang="en-US" sz="1000" dirty="0">
                          <a:effectLst/>
                        </a:rPr>
                        <a:t>Discharge/Dumping – 232</a:t>
                      </a:r>
                    </a:p>
                    <a:p>
                      <a:pPr marL="0" marR="0">
                        <a:spcBef>
                          <a:spcPts val="0"/>
                        </a:spcBef>
                        <a:spcAft>
                          <a:spcPts val="0"/>
                        </a:spcAft>
                      </a:pPr>
                      <a:r>
                        <a:rPr lang="en-US" sz="1000" dirty="0">
                          <a:effectLst/>
                        </a:rPr>
                        <a:t>Buffer Disturbance – 1</a:t>
                      </a:r>
                    </a:p>
                    <a:p>
                      <a:pPr marL="0" marR="0">
                        <a:spcBef>
                          <a:spcPts val="0"/>
                        </a:spcBef>
                        <a:spcAft>
                          <a:spcPts val="0"/>
                        </a:spcAft>
                      </a:pPr>
                      <a:r>
                        <a:rPr lang="en-US" sz="1000" dirty="0">
                          <a:effectLst/>
                        </a:rPr>
                        <a:t>Erosion – 12</a:t>
                      </a:r>
                    </a:p>
                    <a:p>
                      <a:pPr marL="0" marR="0">
                        <a:spcBef>
                          <a:spcPts val="0"/>
                        </a:spcBef>
                        <a:spcAft>
                          <a:spcPts val="0"/>
                        </a:spcAft>
                      </a:pPr>
                      <a:r>
                        <a:rPr lang="en-US" sz="1000" dirty="0">
                          <a:effectLst/>
                        </a:rPr>
                        <a:t>Illicit Connection – 7</a:t>
                      </a:r>
                    </a:p>
                    <a:p>
                      <a:pPr marL="0" marR="0">
                        <a:spcBef>
                          <a:spcPts val="0"/>
                        </a:spcBef>
                        <a:spcAft>
                          <a:spcPts val="0"/>
                        </a:spcAft>
                      </a:pPr>
                      <a:r>
                        <a:rPr lang="en-US" sz="1000" dirty="0">
                          <a:effectLst/>
                        </a:rPr>
                        <a:t>No Incident Identified - 104</a:t>
                      </a:r>
                    </a:p>
                    <a:p>
                      <a:pPr marL="0" marR="0">
                        <a:spcBef>
                          <a:spcPts val="0"/>
                        </a:spcBef>
                        <a:spcAft>
                          <a:spcPts val="0"/>
                        </a:spcAft>
                      </a:pPr>
                      <a:r>
                        <a:rPr lang="en-US" sz="1000" dirty="0">
                          <a:effectLst/>
                        </a:rPr>
                        <a:t>Unspecified/Other – 76</a:t>
                      </a:r>
                    </a:p>
                    <a:p>
                      <a:pPr marL="0" marR="0">
                        <a:spcBef>
                          <a:spcPts val="0"/>
                        </a:spcBef>
                        <a:spcAft>
                          <a:spcPts val="0"/>
                        </a:spcAft>
                      </a:pPr>
                      <a:r>
                        <a:rPr lang="en-US" sz="1000" dirty="0">
                          <a:effectLst/>
                        </a:rPr>
                        <a:t>Natural Condition – 19</a:t>
                      </a:r>
                    </a:p>
                    <a:p>
                      <a:pPr marL="0" marR="0">
                        <a:spcBef>
                          <a:spcPts val="0"/>
                        </a:spcBef>
                        <a:spcAft>
                          <a:spcPts val="0"/>
                        </a:spcAft>
                      </a:pPr>
                      <a:r>
                        <a:rPr lang="en-US" sz="1000" dirty="0">
                          <a:effectLst/>
                        </a:rPr>
                        <a:t>Monitoring Follow-up - 1</a:t>
                      </a:r>
                    </a:p>
                    <a:p>
                      <a:pPr marL="0" marR="0">
                        <a:spcBef>
                          <a:spcPts val="0"/>
                        </a:spcBef>
                        <a:spcAft>
                          <a:spcPts val="0"/>
                        </a:spcAft>
                      </a:pPr>
                      <a:r>
                        <a:rPr lang="en-US" sz="1000" dirty="0">
                          <a:effectLst/>
                        </a:rPr>
                        <a:t>Unknown - 10</a:t>
                      </a:r>
                      <a:endParaRPr lang="en-US" sz="1000" dirty="0">
                        <a:effectLst/>
                        <a:latin typeface="Times New Roman" panose="02020603050405020304" pitchFamily="18" charset="0"/>
                        <a:ea typeface="Times New Roman" panose="02020603050405020304" pitchFamily="18" charset="0"/>
                      </a:endParaRPr>
                    </a:p>
                  </a:txBody>
                  <a:tcPr marL="41840" marR="41840" marT="0" marB="0"/>
                </a:tc>
                <a:extLst>
                  <a:ext uri="{0D108BD9-81ED-4DB2-BD59-A6C34878D82A}">
                    <a16:rowId xmlns:a16="http://schemas.microsoft.com/office/drawing/2014/main" val="3987516330"/>
                  </a:ext>
                </a:extLst>
              </a:tr>
              <a:tr h="2279486">
                <a:tc>
                  <a:txBody>
                    <a:bodyPr/>
                    <a:lstStyle/>
                    <a:p>
                      <a:pPr marL="0" marR="0">
                        <a:spcBef>
                          <a:spcPts val="0"/>
                        </a:spcBef>
                        <a:spcAft>
                          <a:spcPts val="0"/>
                        </a:spcAft>
                      </a:pPr>
                      <a:r>
                        <a:rPr lang="en-US" sz="1000">
                          <a:effectLst/>
                        </a:rPr>
                        <a:t>Service Request – Material Type</a:t>
                      </a:r>
                      <a:endParaRPr lang="en-US" sz="1000">
                        <a:effectLst/>
                        <a:latin typeface="Times New Roman" panose="02020603050405020304" pitchFamily="18" charset="0"/>
                        <a:ea typeface="Times New Roman" panose="02020603050405020304" pitchFamily="18" charset="0"/>
                      </a:endParaRPr>
                    </a:p>
                  </a:txBody>
                  <a:tcPr marL="41840" marR="41840" marT="0" marB="0"/>
                </a:tc>
                <a:tc>
                  <a:txBody>
                    <a:bodyPr/>
                    <a:lstStyle/>
                    <a:p>
                      <a:pPr marL="0" marR="0">
                        <a:spcBef>
                          <a:spcPts val="0"/>
                        </a:spcBef>
                        <a:spcAft>
                          <a:spcPts val="0"/>
                        </a:spcAft>
                      </a:pPr>
                      <a:r>
                        <a:rPr lang="en-US" sz="1000" dirty="0">
                          <a:effectLst/>
                        </a:rPr>
                        <a:t>Chemical – 5</a:t>
                      </a:r>
                    </a:p>
                    <a:p>
                      <a:pPr marL="0" marR="0">
                        <a:spcBef>
                          <a:spcPts val="0"/>
                        </a:spcBef>
                        <a:spcAft>
                          <a:spcPts val="0"/>
                        </a:spcAft>
                      </a:pPr>
                      <a:r>
                        <a:rPr lang="en-US" sz="1000" dirty="0">
                          <a:effectLst/>
                        </a:rPr>
                        <a:t>Concrete – 12</a:t>
                      </a:r>
                    </a:p>
                    <a:p>
                      <a:pPr marL="0" marR="0">
                        <a:spcBef>
                          <a:spcPts val="0"/>
                        </a:spcBef>
                        <a:spcAft>
                          <a:spcPts val="0"/>
                        </a:spcAft>
                      </a:pPr>
                      <a:r>
                        <a:rPr lang="en-US" sz="1000" dirty="0">
                          <a:effectLst/>
                        </a:rPr>
                        <a:t>Cooking Oil – 13</a:t>
                      </a:r>
                    </a:p>
                    <a:p>
                      <a:pPr marL="0" marR="0">
                        <a:spcBef>
                          <a:spcPts val="0"/>
                        </a:spcBef>
                        <a:spcAft>
                          <a:spcPts val="0"/>
                        </a:spcAft>
                      </a:pPr>
                      <a:r>
                        <a:rPr lang="en-US" sz="1000" dirty="0">
                          <a:effectLst/>
                        </a:rPr>
                        <a:t>Automotive Fluids – 47</a:t>
                      </a:r>
                    </a:p>
                    <a:p>
                      <a:pPr marL="0" marR="0">
                        <a:spcBef>
                          <a:spcPts val="0"/>
                        </a:spcBef>
                        <a:spcAft>
                          <a:spcPts val="0"/>
                        </a:spcAft>
                      </a:pPr>
                      <a:r>
                        <a:rPr lang="en-US" sz="1000" dirty="0">
                          <a:effectLst/>
                        </a:rPr>
                        <a:t>Paint – 7</a:t>
                      </a:r>
                    </a:p>
                    <a:p>
                      <a:pPr marL="0" marR="0">
                        <a:spcBef>
                          <a:spcPts val="0"/>
                        </a:spcBef>
                        <a:spcAft>
                          <a:spcPts val="0"/>
                        </a:spcAft>
                      </a:pPr>
                      <a:r>
                        <a:rPr lang="en-US" sz="1000" dirty="0">
                          <a:effectLst/>
                        </a:rPr>
                        <a:t>Sediment – 18</a:t>
                      </a:r>
                    </a:p>
                    <a:p>
                      <a:pPr marL="0" marR="0">
                        <a:spcBef>
                          <a:spcPts val="0"/>
                        </a:spcBef>
                        <a:spcAft>
                          <a:spcPts val="0"/>
                        </a:spcAft>
                      </a:pPr>
                      <a:r>
                        <a:rPr lang="en-US" sz="1000" dirty="0">
                          <a:effectLst/>
                        </a:rPr>
                        <a:t>Sewage – 76</a:t>
                      </a:r>
                    </a:p>
                    <a:p>
                      <a:pPr marL="0" marR="0">
                        <a:spcBef>
                          <a:spcPts val="0"/>
                        </a:spcBef>
                        <a:spcAft>
                          <a:spcPts val="0"/>
                        </a:spcAft>
                      </a:pPr>
                      <a:r>
                        <a:rPr lang="en-US" sz="1000" dirty="0">
                          <a:effectLst/>
                        </a:rPr>
                        <a:t>Trash – 29</a:t>
                      </a:r>
                    </a:p>
                    <a:p>
                      <a:pPr marL="0" marR="0">
                        <a:spcBef>
                          <a:spcPts val="0"/>
                        </a:spcBef>
                        <a:spcAft>
                          <a:spcPts val="0"/>
                        </a:spcAft>
                      </a:pPr>
                      <a:r>
                        <a:rPr lang="en-US" sz="1000" dirty="0">
                          <a:effectLst/>
                        </a:rPr>
                        <a:t>Wastewater/Wash Water - 3</a:t>
                      </a:r>
                    </a:p>
                    <a:p>
                      <a:pPr marL="0" marR="0">
                        <a:spcBef>
                          <a:spcPts val="0"/>
                        </a:spcBef>
                        <a:spcAft>
                          <a:spcPts val="0"/>
                        </a:spcAft>
                      </a:pPr>
                      <a:r>
                        <a:rPr lang="en-US" sz="1000" dirty="0">
                          <a:effectLst/>
                        </a:rPr>
                        <a:t>Yard Waste – 10</a:t>
                      </a:r>
                    </a:p>
                    <a:p>
                      <a:pPr marL="0" marR="0">
                        <a:spcBef>
                          <a:spcPts val="0"/>
                        </a:spcBef>
                        <a:spcAft>
                          <a:spcPts val="0"/>
                        </a:spcAft>
                      </a:pPr>
                      <a:r>
                        <a:rPr lang="en-US" sz="1000" dirty="0">
                          <a:effectLst/>
                        </a:rPr>
                        <a:t>Other/Unknown – 74</a:t>
                      </a:r>
                    </a:p>
                    <a:p>
                      <a:pPr marL="0" marR="0">
                        <a:spcBef>
                          <a:spcPts val="0"/>
                        </a:spcBef>
                        <a:spcAft>
                          <a:spcPts val="0"/>
                        </a:spcAft>
                      </a:pPr>
                      <a:r>
                        <a:rPr lang="en-US" sz="1000" dirty="0">
                          <a:effectLst/>
                        </a:rPr>
                        <a:t>None/Natural Conditions – 174</a:t>
                      </a:r>
                    </a:p>
                    <a:p>
                      <a:pPr marL="0" marR="0">
                        <a:spcBef>
                          <a:spcPts val="0"/>
                        </a:spcBef>
                        <a:spcAft>
                          <a:spcPts val="0"/>
                        </a:spcAft>
                      </a:pPr>
                      <a:r>
                        <a:rPr lang="en-US" sz="1000" dirty="0">
                          <a:effectLst/>
                        </a:rPr>
                        <a:t>Allowable Discharge – 16</a:t>
                      </a:r>
                    </a:p>
                    <a:p>
                      <a:pPr marL="0" marR="0">
                        <a:spcBef>
                          <a:spcPts val="0"/>
                        </a:spcBef>
                        <a:spcAft>
                          <a:spcPts val="0"/>
                        </a:spcAft>
                      </a:pPr>
                      <a:r>
                        <a:rPr lang="en-US" sz="1000" dirty="0">
                          <a:effectLst/>
                        </a:rPr>
                        <a:t>Pet Waste -2</a:t>
                      </a:r>
                      <a:endParaRPr lang="en-US" sz="1000" dirty="0">
                        <a:effectLst/>
                        <a:latin typeface="Times New Roman" panose="02020603050405020304" pitchFamily="18" charset="0"/>
                        <a:ea typeface="Times New Roman" panose="02020603050405020304" pitchFamily="18" charset="0"/>
                      </a:endParaRPr>
                    </a:p>
                  </a:txBody>
                  <a:tcPr marL="41840" marR="41840" marT="0" marB="0"/>
                </a:tc>
                <a:extLst>
                  <a:ext uri="{0D108BD9-81ED-4DB2-BD59-A6C34878D82A}">
                    <a16:rowId xmlns:a16="http://schemas.microsoft.com/office/drawing/2014/main" val="310656586"/>
                  </a:ext>
                </a:extLst>
              </a:tr>
              <a:tr h="162821">
                <a:tc>
                  <a:txBody>
                    <a:bodyPr/>
                    <a:lstStyle/>
                    <a:p>
                      <a:pPr marL="0" marR="0">
                        <a:spcBef>
                          <a:spcPts val="0"/>
                        </a:spcBef>
                        <a:spcAft>
                          <a:spcPts val="0"/>
                        </a:spcAft>
                      </a:pPr>
                      <a:r>
                        <a:rPr lang="en-US" sz="1000">
                          <a:effectLst/>
                        </a:rPr>
                        <a:t>Number of Follow-up Field Inspections</a:t>
                      </a:r>
                      <a:endParaRPr lang="en-US" sz="1000">
                        <a:effectLst/>
                        <a:latin typeface="Times New Roman" panose="02020603050405020304" pitchFamily="18" charset="0"/>
                        <a:ea typeface="Times New Roman" panose="02020603050405020304" pitchFamily="18" charset="0"/>
                      </a:endParaRPr>
                    </a:p>
                  </a:txBody>
                  <a:tcPr marL="41840" marR="41840" marT="0" marB="0"/>
                </a:tc>
                <a:tc>
                  <a:txBody>
                    <a:bodyPr/>
                    <a:lstStyle/>
                    <a:p>
                      <a:pPr marL="0" marR="0">
                        <a:spcBef>
                          <a:spcPts val="0"/>
                        </a:spcBef>
                        <a:spcAft>
                          <a:spcPts val="0"/>
                        </a:spcAft>
                      </a:pPr>
                      <a:r>
                        <a:rPr lang="en-US" sz="1000">
                          <a:effectLst/>
                        </a:rPr>
                        <a:t>440</a:t>
                      </a:r>
                      <a:endParaRPr lang="en-US" sz="1000">
                        <a:effectLst/>
                        <a:latin typeface="Times New Roman" panose="02020603050405020304" pitchFamily="18" charset="0"/>
                        <a:ea typeface="Times New Roman" panose="02020603050405020304" pitchFamily="18" charset="0"/>
                      </a:endParaRPr>
                    </a:p>
                  </a:txBody>
                  <a:tcPr marL="41840" marR="41840" marT="0" marB="0"/>
                </a:tc>
                <a:extLst>
                  <a:ext uri="{0D108BD9-81ED-4DB2-BD59-A6C34878D82A}">
                    <a16:rowId xmlns:a16="http://schemas.microsoft.com/office/drawing/2014/main" val="140428606"/>
                  </a:ext>
                </a:extLst>
              </a:tr>
              <a:tr h="162821">
                <a:tc>
                  <a:txBody>
                    <a:bodyPr/>
                    <a:lstStyle/>
                    <a:p>
                      <a:pPr marL="0" marR="0">
                        <a:spcBef>
                          <a:spcPts val="0"/>
                        </a:spcBef>
                        <a:spcAft>
                          <a:spcPts val="0"/>
                        </a:spcAft>
                      </a:pPr>
                      <a:r>
                        <a:rPr lang="en-US" sz="1000">
                          <a:effectLst/>
                        </a:rPr>
                        <a:t>Emergency Responses during FY2018</a:t>
                      </a:r>
                      <a:endParaRPr lang="en-US" sz="1000">
                        <a:effectLst/>
                        <a:latin typeface="Times New Roman" panose="02020603050405020304" pitchFamily="18" charset="0"/>
                        <a:ea typeface="Times New Roman" panose="02020603050405020304" pitchFamily="18" charset="0"/>
                      </a:endParaRPr>
                    </a:p>
                  </a:txBody>
                  <a:tcPr marL="41840" marR="41840" marT="0" marB="0"/>
                </a:tc>
                <a:tc>
                  <a:txBody>
                    <a:bodyPr/>
                    <a:lstStyle/>
                    <a:p>
                      <a:pPr marL="0" marR="0">
                        <a:spcBef>
                          <a:spcPts val="0"/>
                        </a:spcBef>
                        <a:spcAft>
                          <a:spcPts val="0"/>
                        </a:spcAft>
                      </a:pPr>
                      <a:r>
                        <a:rPr lang="en-US" sz="1000">
                          <a:effectLst/>
                        </a:rPr>
                        <a:t>31</a:t>
                      </a:r>
                      <a:endParaRPr lang="en-US" sz="1000">
                        <a:effectLst/>
                        <a:latin typeface="Times New Roman" panose="02020603050405020304" pitchFamily="18" charset="0"/>
                        <a:ea typeface="Times New Roman" panose="02020603050405020304" pitchFamily="18" charset="0"/>
                      </a:endParaRPr>
                    </a:p>
                  </a:txBody>
                  <a:tcPr marL="41840" marR="41840" marT="0" marB="0"/>
                </a:tc>
                <a:extLst>
                  <a:ext uri="{0D108BD9-81ED-4DB2-BD59-A6C34878D82A}">
                    <a16:rowId xmlns:a16="http://schemas.microsoft.com/office/drawing/2014/main" val="2753768296"/>
                  </a:ext>
                </a:extLst>
              </a:tr>
              <a:tr h="162821">
                <a:tc>
                  <a:txBody>
                    <a:bodyPr/>
                    <a:lstStyle/>
                    <a:p>
                      <a:pPr marL="0" marR="0">
                        <a:spcBef>
                          <a:spcPts val="0"/>
                        </a:spcBef>
                        <a:spcAft>
                          <a:spcPts val="0"/>
                        </a:spcAft>
                      </a:pPr>
                      <a:r>
                        <a:rPr lang="en-US" sz="1000">
                          <a:effectLst/>
                        </a:rPr>
                        <a:t>No. of SSOs found through service requests</a:t>
                      </a:r>
                      <a:endParaRPr lang="en-US" sz="1000">
                        <a:effectLst/>
                        <a:latin typeface="Times New Roman" panose="02020603050405020304" pitchFamily="18" charset="0"/>
                        <a:ea typeface="Times New Roman" panose="02020603050405020304" pitchFamily="18" charset="0"/>
                      </a:endParaRPr>
                    </a:p>
                  </a:txBody>
                  <a:tcPr marL="41840" marR="41840" marT="0" marB="0"/>
                </a:tc>
                <a:tc>
                  <a:txBody>
                    <a:bodyPr/>
                    <a:lstStyle/>
                    <a:p>
                      <a:pPr marL="0" marR="0">
                        <a:spcBef>
                          <a:spcPts val="0"/>
                        </a:spcBef>
                        <a:spcAft>
                          <a:spcPts val="0"/>
                        </a:spcAft>
                      </a:pPr>
                      <a:r>
                        <a:rPr lang="en-US" sz="1000">
                          <a:effectLst/>
                        </a:rPr>
                        <a:t>76</a:t>
                      </a:r>
                      <a:endParaRPr lang="en-US" sz="1000">
                        <a:effectLst/>
                        <a:latin typeface="Times New Roman" panose="02020603050405020304" pitchFamily="18" charset="0"/>
                        <a:ea typeface="Times New Roman" panose="02020603050405020304" pitchFamily="18" charset="0"/>
                      </a:endParaRPr>
                    </a:p>
                  </a:txBody>
                  <a:tcPr marL="41840" marR="41840" marT="0" marB="0"/>
                </a:tc>
                <a:extLst>
                  <a:ext uri="{0D108BD9-81ED-4DB2-BD59-A6C34878D82A}">
                    <a16:rowId xmlns:a16="http://schemas.microsoft.com/office/drawing/2014/main" val="383107545"/>
                  </a:ext>
                </a:extLst>
              </a:tr>
              <a:tr h="162821">
                <a:tc>
                  <a:txBody>
                    <a:bodyPr/>
                    <a:lstStyle/>
                    <a:p>
                      <a:pPr marL="0" marR="0">
                        <a:spcBef>
                          <a:spcPts val="0"/>
                        </a:spcBef>
                        <a:spcAft>
                          <a:spcPts val="0"/>
                        </a:spcAft>
                      </a:pPr>
                      <a:r>
                        <a:rPr lang="en-US" sz="1000">
                          <a:effectLst/>
                        </a:rPr>
                        <a:t>NOVs Issued under IC-F(1)</a:t>
                      </a:r>
                      <a:endParaRPr lang="en-US" sz="1000">
                        <a:effectLst/>
                        <a:latin typeface="Times New Roman" panose="02020603050405020304" pitchFamily="18" charset="0"/>
                        <a:ea typeface="Times New Roman" panose="02020603050405020304" pitchFamily="18" charset="0"/>
                      </a:endParaRPr>
                    </a:p>
                  </a:txBody>
                  <a:tcPr marL="41840" marR="41840" marT="0" marB="0"/>
                </a:tc>
                <a:tc>
                  <a:txBody>
                    <a:bodyPr/>
                    <a:lstStyle/>
                    <a:p>
                      <a:pPr marL="0" marR="0">
                        <a:spcBef>
                          <a:spcPts val="0"/>
                        </a:spcBef>
                        <a:spcAft>
                          <a:spcPts val="0"/>
                        </a:spcAft>
                      </a:pPr>
                      <a:r>
                        <a:rPr lang="en-US" sz="1000">
                          <a:effectLst/>
                        </a:rPr>
                        <a:t>91</a:t>
                      </a:r>
                      <a:endParaRPr lang="en-US" sz="1000">
                        <a:effectLst/>
                        <a:latin typeface="Times New Roman" panose="02020603050405020304" pitchFamily="18" charset="0"/>
                        <a:ea typeface="Times New Roman" panose="02020603050405020304" pitchFamily="18" charset="0"/>
                      </a:endParaRPr>
                    </a:p>
                  </a:txBody>
                  <a:tcPr marL="41840" marR="41840" marT="0" marB="0"/>
                </a:tc>
                <a:extLst>
                  <a:ext uri="{0D108BD9-81ED-4DB2-BD59-A6C34878D82A}">
                    <a16:rowId xmlns:a16="http://schemas.microsoft.com/office/drawing/2014/main" val="558712538"/>
                  </a:ext>
                </a:extLst>
              </a:tr>
              <a:tr h="162821">
                <a:tc>
                  <a:txBody>
                    <a:bodyPr/>
                    <a:lstStyle/>
                    <a:p>
                      <a:pPr marL="0" marR="0">
                        <a:spcBef>
                          <a:spcPts val="0"/>
                        </a:spcBef>
                        <a:spcAft>
                          <a:spcPts val="0"/>
                        </a:spcAft>
                      </a:pPr>
                      <a:r>
                        <a:rPr lang="en-US" sz="1000">
                          <a:effectLst/>
                        </a:rPr>
                        <a:t>Staff Trained – Service Requests</a:t>
                      </a:r>
                      <a:endParaRPr lang="en-US" sz="1000">
                        <a:effectLst/>
                        <a:latin typeface="Times New Roman" panose="02020603050405020304" pitchFamily="18" charset="0"/>
                        <a:ea typeface="Times New Roman" panose="02020603050405020304" pitchFamily="18" charset="0"/>
                      </a:endParaRPr>
                    </a:p>
                  </a:txBody>
                  <a:tcPr marL="41840" marR="41840" marT="0" marB="0"/>
                </a:tc>
                <a:tc>
                  <a:txBody>
                    <a:bodyPr/>
                    <a:lstStyle/>
                    <a:p>
                      <a:pPr marL="0" marR="0">
                        <a:spcBef>
                          <a:spcPts val="0"/>
                        </a:spcBef>
                        <a:spcAft>
                          <a:spcPts val="0"/>
                        </a:spcAft>
                      </a:pPr>
                      <a:r>
                        <a:rPr lang="en-US" sz="1000">
                          <a:effectLst/>
                        </a:rPr>
                        <a:t>26</a:t>
                      </a:r>
                      <a:endParaRPr lang="en-US" sz="1000">
                        <a:effectLst/>
                        <a:latin typeface="Times New Roman" panose="02020603050405020304" pitchFamily="18" charset="0"/>
                        <a:ea typeface="Times New Roman" panose="02020603050405020304" pitchFamily="18" charset="0"/>
                      </a:endParaRPr>
                    </a:p>
                  </a:txBody>
                  <a:tcPr marL="41840" marR="41840" marT="0" marB="0"/>
                </a:tc>
                <a:extLst>
                  <a:ext uri="{0D108BD9-81ED-4DB2-BD59-A6C34878D82A}">
                    <a16:rowId xmlns:a16="http://schemas.microsoft.com/office/drawing/2014/main" val="2675538084"/>
                  </a:ext>
                </a:extLst>
              </a:tr>
              <a:tr h="162821">
                <a:tc>
                  <a:txBody>
                    <a:bodyPr/>
                    <a:lstStyle/>
                    <a:p>
                      <a:pPr marL="0" marR="0">
                        <a:spcBef>
                          <a:spcPts val="0"/>
                        </a:spcBef>
                        <a:spcAft>
                          <a:spcPts val="0"/>
                        </a:spcAft>
                      </a:pPr>
                      <a:r>
                        <a:rPr lang="en-US" sz="1000">
                          <a:effectLst/>
                        </a:rPr>
                        <a:t>Staff Trained – Emergency Response</a:t>
                      </a:r>
                      <a:endParaRPr lang="en-US" sz="1000">
                        <a:effectLst/>
                        <a:latin typeface="Times New Roman" panose="02020603050405020304" pitchFamily="18" charset="0"/>
                        <a:ea typeface="Times New Roman" panose="02020603050405020304" pitchFamily="18" charset="0"/>
                      </a:endParaRPr>
                    </a:p>
                  </a:txBody>
                  <a:tcPr marL="41840" marR="41840" marT="0" marB="0"/>
                </a:tc>
                <a:tc>
                  <a:txBody>
                    <a:bodyPr/>
                    <a:lstStyle/>
                    <a:p>
                      <a:pPr marL="0" marR="0">
                        <a:spcBef>
                          <a:spcPts val="0"/>
                        </a:spcBef>
                        <a:spcAft>
                          <a:spcPts val="0"/>
                        </a:spcAft>
                      </a:pPr>
                      <a:r>
                        <a:rPr lang="en-US" sz="1000">
                          <a:effectLst/>
                        </a:rPr>
                        <a:t>26</a:t>
                      </a:r>
                      <a:endParaRPr lang="en-US" sz="1000">
                        <a:effectLst/>
                        <a:latin typeface="Times New Roman" panose="02020603050405020304" pitchFamily="18" charset="0"/>
                        <a:ea typeface="Times New Roman" panose="02020603050405020304" pitchFamily="18" charset="0"/>
                      </a:endParaRPr>
                    </a:p>
                  </a:txBody>
                  <a:tcPr marL="41840" marR="41840" marT="0" marB="0"/>
                </a:tc>
                <a:extLst>
                  <a:ext uri="{0D108BD9-81ED-4DB2-BD59-A6C34878D82A}">
                    <a16:rowId xmlns:a16="http://schemas.microsoft.com/office/drawing/2014/main" val="3255763289"/>
                  </a:ext>
                </a:extLst>
              </a:tr>
              <a:tr h="204991">
                <a:tc>
                  <a:txBody>
                    <a:bodyPr/>
                    <a:lstStyle/>
                    <a:p>
                      <a:pPr marL="0" marR="0">
                        <a:spcBef>
                          <a:spcPts val="0"/>
                        </a:spcBef>
                        <a:spcAft>
                          <a:spcPts val="0"/>
                        </a:spcAft>
                      </a:pPr>
                      <a:r>
                        <a:rPr lang="en-US" sz="1000">
                          <a:effectLst/>
                        </a:rPr>
                        <a:t>Staff Trained - IDDE</a:t>
                      </a:r>
                      <a:endParaRPr lang="en-US" sz="1000">
                        <a:effectLst/>
                        <a:latin typeface="Times New Roman" panose="02020603050405020304" pitchFamily="18" charset="0"/>
                        <a:ea typeface="Times New Roman" panose="02020603050405020304" pitchFamily="18" charset="0"/>
                      </a:endParaRPr>
                    </a:p>
                  </a:txBody>
                  <a:tcPr marL="41840" marR="41840" marT="0" marB="0"/>
                </a:tc>
                <a:tc>
                  <a:txBody>
                    <a:bodyPr/>
                    <a:lstStyle/>
                    <a:p>
                      <a:pPr marL="0" marR="0">
                        <a:spcBef>
                          <a:spcPts val="0"/>
                        </a:spcBef>
                        <a:spcAft>
                          <a:spcPts val="0"/>
                        </a:spcAft>
                      </a:pPr>
                      <a:r>
                        <a:rPr lang="en-US" sz="1000" dirty="0">
                          <a:effectLst/>
                        </a:rPr>
                        <a:t>26</a:t>
                      </a:r>
                      <a:endParaRPr lang="en-US" sz="1000" dirty="0">
                        <a:effectLst/>
                        <a:latin typeface="Times New Roman" panose="02020603050405020304" pitchFamily="18" charset="0"/>
                        <a:ea typeface="Times New Roman" panose="02020603050405020304" pitchFamily="18" charset="0"/>
                      </a:endParaRPr>
                    </a:p>
                  </a:txBody>
                  <a:tcPr marL="41840" marR="41840" marT="0" marB="0"/>
                </a:tc>
                <a:extLst>
                  <a:ext uri="{0D108BD9-81ED-4DB2-BD59-A6C34878D82A}">
                    <a16:rowId xmlns:a16="http://schemas.microsoft.com/office/drawing/2014/main" val="3157501696"/>
                  </a:ext>
                </a:extLst>
              </a:tr>
              <a:tr h="162821">
                <a:tc>
                  <a:txBody>
                    <a:bodyPr/>
                    <a:lstStyle/>
                    <a:p>
                      <a:pPr marL="0" marR="0">
                        <a:spcBef>
                          <a:spcPts val="0"/>
                        </a:spcBef>
                        <a:spcAft>
                          <a:spcPts val="0"/>
                        </a:spcAft>
                      </a:pPr>
                      <a:r>
                        <a:rPr lang="en-US" sz="1000">
                          <a:effectLst/>
                        </a:rPr>
                        <a:t>Number of Outfalls Inspected under IC-F(1)</a:t>
                      </a:r>
                      <a:endParaRPr lang="en-US" sz="1000">
                        <a:effectLst/>
                        <a:latin typeface="Times New Roman" panose="02020603050405020304" pitchFamily="18" charset="0"/>
                        <a:ea typeface="Times New Roman" panose="02020603050405020304" pitchFamily="18" charset="0"/>
                      </a:endParaRPr>
                    </a:p>
                  </a:txBody>
                  <a:tcPr marL="41840" marR="41840" marT="0" marB="0"/>
                </a:tc>
                <a:tc>
                  <a:txBody>
                    <a:bodyPr/>
                    <a:lstStyle/>
                    <a:p>
                      <a:pPr marL="0" marR="0">
                        <a:spcBef>
                          <a:spcPts val="0"/>
                        </a:spcBef>
                        <a:spcAft>
                          <a:spcPts val="0"/>
                        </a:spcAft>
                      </a:pPr>
                      <a:r>
                        <a:rPr lang="en-US" sz="1000" dirty="0">
                          <a:effectLst/>
                        </a:rPr>
                        <a:t>5</a:t>
                      </a:r>
                      <a:endParaRPr lang="en-US" sz="1000" dirty="0">
                        <a:effectLst/>
                        <a:latin typeface="Times New Roman" panose="02020603050405020304" pitchFamily="18" charset="0"/>
                        <a:ea typeface="Times New Roman" panose="02020603050405020304" pitchFamily="18" charset="0"/>
                      </a:endParaRPr>
                    </a:p>
                  </a:txBody>
                  <a:tcPr marL="41840" marR="41840" marT="0" marB="0"/>
                </a:tc>
                <a:extLst>
                  <a:ext uri="{0D108BD9-81ED-4DB2-BD59-A6C34878D82A}">
                    <a16:rowId xmlns:a16="http://schemas.microsoft.com/office/drawing/2014/main" val="3362136167"/>
                  </a:ext>
                </a:extLst>
              </a:tr>
            </a:tbl>
          </a:graphicData>
        </a:graphic>
      </p:graphicFrame>
    </p:spTree>
    <p:extLst>
      <p:ext uri="{BB962C8B-B14F-4D97-AF65-F5344CB8AC3E}">
        <p14:creationId xmlns:p14="http://schemas.microsoft.com/office/powerpoint/2010/main" val="883134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a:extLst>
              <a:ext uri="{FF2B5EF4-FFF2-40B4-BE49-F238E27FC236}">
                <a16:creationId xmlns:a16="http://schemas.microsoft.com/office/drawing/2014/main" id="{92896B42-4638-40D0-8887-7AB8D1D86B3D}"/>
              </a:ext>
            </a:extLst>
          </p:cNvPr>
          <p:cNvSpPr>
            <a:spLocks noGrp="1"/>
          </p:cNvSpPr>
          <p:nvPr>
            <p:ph type="title"/>
          </p:nvPr>
        </p:nvSpPr>
        <p:spPr>
          <a:xfrm>
            <a:off x="518678" y="209028"/>
            <a:ext cx="8333222" cy="1147969"/>
          </a:xfrm>
        </p:spPr>
        <p:txBody>
          <a:bodyPr>
            <a:normAutofit/>
          </a:bodyPr>
          <a:lstStyle/>
          <a:p>
            <a:r>
              <a:rPr lang="en-US" sz="4000" spc="300" dirty="0">
                <a:latin typeface="Aharoni" panose="02010803020104030203" pitchFamily="2" charset="-79"/>
                <a:cs typeface="Aharoni" panose="02010803020104030203" pitchFamily="2" charset="-79"/>
              </a:rPr>
              <a:t>Reporting</a:t>
            </a:r>
          </a:p>
        </p:txBody>
      </p:sp>
      <p:sp>
        <p:nvSpPr>
          <p:cNvPr id="3" name="Footer Placeholder 2">
            <a:extLst>
              <a:ext uri="{FF2B5EF4-FFF2-40B4-BE49-F238E27FC236}">
                <a16:creationId xmlns:a16="http://schemas.microsoft.com/office/drawing/2014/main" id="{B04C11C9-3DF6-471E-87C0-4DCED41031D4}"/>
              </a:ext>
            </a:extLst>
          </p:cNvPr>
          <p:cNvSpPr>
            <a:spLocks noGrp="1"/>
          </p:cNvSpPr>
          <p:nvPr>
            <p:ph type="ftr" sz="quarter" idx="17"/>
          </p:nvPr>
        </p:nvSpPr>
        <p:spPr>
          <a:xfrm>
            <a:off x="338530" y="6356350"/>
            <a:ext cx="4114800" cy="365125"/>
          </a:xfrm>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B2228214-87DB-4B3A-BD81-9A709A69BAAC}"/>
              </a:ext>
            </a:extLst>
          </p:cNvPr>
          <p:cNvSpPr>
            <a:spLocks noGrp="1"/>
          </p:cNvSpPr>
          <p:nvPr>
            <p:ph type="sldNum" sz="quarter" idx="18"/>
          </p:nvPr>
        </p:nvSpPr>
        <p:spPr>
          <a:xfrm>
            <a:off x="11146971" y="6356350"/>
            <a:ext cx="740227" cy="365125"/>
          </a:xfrm>
        </p:spPr>
        <p:txBody>
          <a:bodyPr/>
          <a:lstStyle/>
          <a:p>
            <a:fld id="{8699F50C-BE38-4BD0-BA84-9B090E1F2B9B}" type="slidenum">
              <a:rPr lang="en-US" smtClean="0"/>
              <a:pPr/>
              <a:t>14</a:t>
            </a:fld>
            <a:endParaRPr lang="en-US" dirty="0"/>
          </a:p>
        </p:txBody>
      </p:sp>
      <p:pic>
        <p:nvPicPr>
          <p:cNvPr id="6" name="Picture 5">
            <a:extLst>
              <a:ext uri="{FF2B5EF4-FFF2-40B4-BE49-F238E27FC236}">
                <a16:creationId xmlns:a16="http://schemas.microsoft.com/office/drawing/2014/main" id="{4687B244-579F-4CF8-BA15-F727D3C0FF69}"/>
              </a:ext>
            </a:extLst>
          </p:cNvPr>
          <p:cNvPicPr>
            <a:picLocks noChangeAspect="1"/>
          </p:cNvPicPr>
          <p:nvPr/>
        </p:nvPicPr>
        <p:blipFill>
          <a:blip r:embed="rId2"/>
          <a:stretch>
            <a:fillRect/>
          </a:stretch>
        </p:blipFill>
        <p:spPr>
          <a:xfrm>
            <a:off x="10472803" y="136525"/>
            <a:ext cx="1414395" cy="560881"/>
          </a:xfrm>
          <a:prstGeom prst="rect">
            <a:avLst/>
          </a:prstGeom>
        </p:spPr>
      </p:pic>
      <p:sp>
        <p:nvSpPr>
          <p:cNvPr id="2" name="Rectangle 2">
            <a:extLst>
              <a:ext uri="{FF2B5EF4-FFF2-40B4-BE49-F238E27FC236}">
                <a16:creationId xmlns:a16="http://schemas.microsoft.com/office/drawing/2014/main" id="{BE26D729-E893-46AA-B786-06002188BEA0}"/>
              </a:ext>
            </a:extLst>
          </p:cNvPr>
          <p:cNvSpPr>
            <a:spLocks noChangeArrowheads="1"/>
          </p:cNvSpPr>
          <p:nvPr/>
        </p:nvSpPr>
        <p:spPr bwMode="auto">
          <a:xfrm flipV="1">
            <a:off x="3343274" y="1916026"/>
            <a:ext cx="138338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DA96C69D-24F2-4FA2-BC46-2D8B84333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274" y="1356997"/>
            <a:ext cx="6500813" cy="4710343"/>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273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a:extLst>
              <a:ext uri="{FF2B5EF4-FFF2-40B4-BE49-F238E27FC236}">
                <a16:creationId xmlns:a16="http://schemas.microsoft.com/office/drawing/2014/main" id="{92896B42-4638-40D0-8887-7AB8D1D86B3D}"/>
              </a:ext>
            </a:extLst>
          </p:cNvPr>
          <p:cNvSpPr>
            <a:spLocks noGrp="1"/>
          </p:cNvSpPr>
          <p:nvPr>
            <p:ph type="title"/>
          </p:nvPr>
        </p:nvSpPr>
        <p:spPr>
          <a:xfrm>
            <a:off x="518678" y="209028"/>
            <a:ext cx="8333222" cy="1147969"/>
          </a:xfrm>
        </p:spPr>
        <p:txBody>
          <a:bodyPr>
            <a:normAutofit/>
          </a:bodyPr>
          <a:lstStyle/>
          <a:p>
            <a:r>
              <a:rPr lang="en-US" sz="4000" spc="300" dirty="0">
                <a:latin typeface="Aharoni" panose="02010803020104030203" pitchFamily="2" charset="-79"/>
                <a:cs typeface="Aharoni" panose="02010803020104030203" pitchFamily="2" charset="-79"/>
              </a:rPr>
              <a:t>Reporting</a:t>
            </a:r>
          </a:p>
        </p:txBody>
      </p:sp>
      <p:sp>
        <p:nvSpPr>
          <p:cNvPr id="3" name="Footer Placeholder 2">
            <a:extLst>
              <a:ext uri="{FF2B5EF4-FFF2-40B4-BE49-F238E27FC236}">
                <a16:creationId xmlns:a16="http://schemas.microsoft.com/office/drawing/2014/main" id="{B04C11C9-3DF6-471E-87C0-4DCED41031D4}"/>
              </a:ext>
            </a:extLst>
          </p:cNvPr>
          <p:cNvSpPr>
            <a:spLocks noGrp="1"/>
          </p:cNvSpPr>
          <p:nvPr>
            <p:ph type="ftr" sz="quarter" idx="17"/>
          </p:nvPr>
        </p:nvSpPr>
        <p:spPr>
          <a:xfrm>
            <a:off x="338530" y="6356350"/>
            <a:ext cx="4114800" cy="365125"/>
          </a:xfrm>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B2228214-87DB-4B3A-BD81-9A709A69BAAC}"/>
              </a:ext>
            </a:extLst>
          </p:cNvPr>
          <p:cNvSpPr>
            <a:spLocks noGrp="1"/>
          </p:cNvSpPr>
          <p:nvPr>
            <p:ph type="sldNum" sz="quarter" idx="18"/>
          </p:nvPr>
        </p:nvSpPr>
        <p:spPr>
          <a:xfrm>
            <a:off x="11146971" y="6356350"/>
            <a:ext cx="740227" cy="365125"/>
          </a:xfrm>
        </p:spPr>
        <p:txBody>
          <a:bodyPr/>
          <a:lstStyle/>
          <a:p>
            <a:fld id="{8699F50C-BE38-4BD0-BA84-9B090E1F2B9B}" type="slidenum">
              <a:rPr lang="en-US" smtClean="0"/>
              <a:pPr/>
              <a:t>15</a:t>
            </a:fld>
            <a:endParaRPr lang="en-US" dirty="0"/>
          </a:p>
        </p:txBody>
      </p:sp>
      <p:pic>
        <p:nvPicPr>
          <p:cNvPr id="6" name="Picture 5">
            <a:extLst>
              <a:ext uri="{FF2B5EF4-FFF2-40B4-BE49-F238E27FC236}">
                <a16:creationId xmlns:a16="http://schemas.microsoft.com/office/drawing/2014/main" id="{4687B244-579F-4CF8-BA15-F727D3C0FF69}"/>
              </a:ext>
            </a:extLst>
          </p:cNvPr>
          <p:cNvPicPr>
            <a:picLocks noChangeAspect="1"/>
          </p:cNvPicPr>
          <p:nvPr/>
        </p:nvPicPr>
        <p:blipFill>
          <a:blip r:embed="rId2"/>
          <a:stretch>
            <a:fillRect/>
          </a:stretch>
        </p:blipFill>
        <p:spPr>
          <a:xfrm>
            <a:off x="10472803" y="136525"/>
            <a:ext cx="1414395" cy="560881"/>
          </a:xfrm>
          <a:prstGeom prst="rect">
            <a:avLst/>
          </a:prstGeom>
        </p:spPr>
      </p:pic>
      <p:pic>
        <p:nvPicPr>
          <p:cNvPr id="3074" name="Picture 2" descr="FY18_SR_by_6milebasin">
            <a:extLst>
              <a:ext uri="{FF2B5EF4-FFF2-40B4-BE49-F238E27FC236}">
                <a16:creationId xmlns:a16="http://schemas.microsoft.com/office/drawing/2014/main" id="{7961E3CA-C7A2-4F0E-8C04-FFA5D7019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9402" y="209028"/>
            <a:ext cx="5049202" cy="6536692"/>
          </a:xfrm>
          <a:prstGeom prst="rect">
            <a:avLst/>
          </a:prstGeom>
          <a:noFill/>
          <a:ln>
            <a:noFill/>
          </a:ln>
          <a:effectLst>
            <a:glow rad="101600">
              <a:schemeClr val="accent2">
                <a:satMod val="175000"/>
                <a:alpha val="40000"/>
              </a:schemeClr>
            </a:glow>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6025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6">
            <a:extLst>
              <a:ext uri="{FF2B5EF4-FFF2-40B4-BE49-F238E27FC236}">
                <a16:creationId xmlns:a16="http://schemas.microsoft.com/office/drawing/2014/main" id="{BA026684-ED32-4C82-8EFB-03E9E047EA33}"/>
              </a:ext>
            </a:extLst>
          </p:cNvPr>
          <p:cNvPicPr>
            <a:picLocks noGrp="1" noChangeAspect="1"/>
          </p:cNvPicPr>
          <p:nvPr>
            <p:ph type="pic" sz="quarter" idx="13"/>
          </p:nvPr>
        </p:nvPicPr>
        <p:blipFill>
          <a:blip r:embed="rId2"/>
          <a:stretch>
            <a:fillRect/>
          </a:stretch>
        </p:blipFill>
        <p:spPr>
          <a:xfrm>
            <a:off x="689369" y="1926636"/>
            <a:ext cx="5467579" cy="3645053"/>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pic>
      <p:sp>
        <p:nvSpPr>
          <p:cNvPr id="21" name="TextBox 20">
            <a:extLst>
              <a:ext uri="{FF2B5EF4-FFF2-40B4-BE49-F238E27FC236}">
                <a16:creationId xmlns:a16="http://schemas.microsoft.com/office/drawing/2014/main" id="{A20626FA-81E3-4C45-BF2D-D52CF6D96238}"/>
              </a:ext>
            </a:extLst>
          </p:cNvPr>
          <p:cNvSpPr txBox="1"/>
          <p:nvPr/>
        </p:nvSpPr>
        <p:spPr>
          <a:xfrm>
            <a:off x="3238428" y="2855631"/>
            <a:ext cx="184731" cy="1015663"/>
          </a:xfrm>
          <a:prstGeom prst="rect">
            <a:avLst/>
          </a:prstGeom>
          <a:noFill/>
        </p:spPr>
        <p:txBody>
          <a:bodyPr wrap="none" rtlCol="0">
            <a:spAutoFit/>
          </a:bodyPr>
          <a:lstStyle/>
          <a:p>
            <a:endParaRPr lang="en-US" sz="6000" b="1" dirty="0">
              <a:solidFill>
                <a:schemeClr val="bg1"/>
              </a:solidFill>
              <a:latin typeface="Arial Black" panose="020B0A04020102020204" pitchFamily="34" charset="0"/>
            </a:endParaRPr>
          </a:p>
        </p:txBody>
      </p:sp>
      <p:sp>
        <p:nvSpPr>
          <p:cNvPr id="8" name="Title 7">
            <a:extLst>
              <a:ext uri="{FF2B5EF4-FFF2-40B4-BE49-F238E27FC236}">
                <a16:creationId xmlns:a16="http://schemas.microsoft.com/office/drawing/2014/main" id="{8B6C5EAB-81FF-4827-A160-22F4363C611A}"/>
              </a:ext>
            </a:extLst>
          </p:cNvPr>
          <p:cNvSpPr>
            <a:spLocks noGrp="1"/>
          </p:cNvSpPr>
          <p:nvPr>
            <p:ph type="ctrTitle"/>
          </p:nvPr>
        </p:nvSpPr>
        <p:spPr/>
        <p:txBody>
          <a:bodyPr/>
          <a:lstStyle/>
          <a:p>
            <a:r>
              <a:rPr lang="en-US" dirty="0"/>
              <a:t>Thank You</a:t>
            </a:r>
            <a:r>
              <a:rPr lang="en-US" b="0" dirty="0"/>
              <a:t>.</a:t>
            </a:r>
          </a:p>
        </p:txBody>
      </p:sp>
      <p:sp>
        <p:nvSpPr>
          <p:cNvPr id="14" name="Text Placeholder 13">
            <a:extLst>
              <a:ext uri="{FF2B5EF4-FFF2-40B4-BE49-F238E27FC236}">
                <a16:creationId xmlns:a16="http://schemas.microsoft.com/office/drawing/2014/main" id="{B6611344-9447-438E-873C-299AF4110B03}"/>
              </a:ext>
            </a:extLst>
          </p:cNvPr>
          <p:cNvSpPr>
            <a:spLocks noGrp="1"/>
          </p:cNvSpPr>
          <p:nvPr>
            <p:ph type="body" sz="quarter" idx="15"/>
          </p:nvPr>
        </p:nvSpPr>
        <p:spPr/>
        <p:txBody>
          <a:bodyPr/>
          <a:lstStyle/>
          <a:p>
            <a:r>
              <a:rPr lang="en-US" dirty="0">
                <a:solidFill>
                  <a:schemeClr val="accent4"/>
                </a:solidFill>
              </a:rPr>
              <a:t>Andrew DeCristofaro</a:t>
            </a:r>
          </a:p>
        </p:txBody>
      </p:sp>
      <p:sp>
        <p:nvSpPr>
          <p:cNvPr id="15" name="Text Placeholder 14">
            <a:extLst>
              <a:ext uri="{FF2B5EF4-FFF2-40B4-BE49-F238E27FC236}">
                <a16:creationId xmlns:a16="http://schemas.microsoft.com/office/drawing/2014/main" id="{7A3FB895-3D21-4707-8EDE-3F825906DE41}"/>
              </a:ext>
            </a:extLst>
          </p:cNvPr>
          <p:cNvSpPr>
            <a:spLocks noGrp="1"/>
          </p:cNvSpPr>
          <p:nvPr>
            <p:ph type="body" sz="quarter" idx="16"/>
          </p:nvPr>
        </p:nvSpPr>
        <p:spPr/>
        <p:txBody>
          <a:bodyPr/>
          <a:lstStyle/>
          <a:p>
            <a:r>
              <a:rPr lang="en-US" dirty="0">
                <a:solidFill>
                  <a:schemeClr val="accent4"/>
                </a:solidFill>
              </a:rPr>
              <a:t>980 721 3565</a:t>
            </a:r>
          </a:p>
        </p:txBody>
      </p:sp>
      <p:sp>
        <p:nvSpPr>
          <p:cNvPr id="23" name="Text Placeholder 22">
            <a:extLst>
              <a:ext uri="{FF2B5EF4-FFF2-40B4-BE49-F238E27FC236}">
                <a16:creationId xmlns:a16="http://schemas.microsoft.com/office/drawing/2014/main" id="{A0B41C33-430D-4B31-A546-F85646919475}"/>
              </a:ext>
            </a:extLst>
          </p:cNvPr>
          <p:cNvSpPr>
            <a:spLocks noGrp="1"/>
          </p:cNvSpPr>
          <p:nvPr>
            <p:ph type="body" sz="quarter" idx="17"/>
          </p:nvPr>
        </p:nvSpPr>
        <p:spPr>
          <a:xfrm>
            <a:off x="6822928" y="4216669"/>
            <a:ext cx="3529087" cy="289070"/>
          </a:xfrm>
        </p:spPr>
        <p:txBody>
          <a:bodyPr/>
          <a:lstStyle/>
          <a:p>
            <a:r>
              <a:rPr lang="en-US" dirty="0">
                <a:solidFill>
                  <a:schemeClr val="accent4"/>
                </a:solidFill>
              </a:rPr>
              <a:t>Andrew.DeCristofaro@MeckNC.gov</a:t>
            </a:r>
          </a:p>
        </p:txBody>
      </p:sp>
      <p:sp>
        <p:nvSpPr>
          <p:cNvPr id="24" name="Text Placeholder 23">
            <a:extLst>
              <a:ext uri="{FF2B5EF4-FFF2-40B4-BE49-F238E27FC236}">
                <a16:creationId xmlns:a16="http://schemas.microsoft.com/office/drawing/2014/main" id="{E62065D0-127B-4884-9760-D1FFEC38A6F9}"/>
              </a:ext>
            </a:extLst>
          </p:cNvPr>
          <p:cNvSpPr>
            <a:spLocks noGrp="1"/>
          </p:cNvSpPr>
          <p:nvPr>
            <p:ph type="body" sz="quarter" idx="18"/>
          </p:nvPr>
        </p:nvSpPr>
        <p:spPr/>
        <p:txBody>
          <a:bodyPr/>
          <a:lstStyle/>
          <a:p>
            <a:r>
              <a:rPr lang="en-US" dirty="0">
                <a:solidFill>
                  <a:schemeClr val="accent4"/>
                </a:solidFill>
              </a:rPr>
              <a:t>StormWater.CharMeck.org</a:t>
            </a:r>
          </a:p>
        </p:txBody>
      </p:sp>
      <p:pic>
        <p:nvPicPr>
          <p:cNvPr id="2" name="Picture 1">
            <a:extLst>
              <a:ext uri="{FF2B5EF4-FFF2-40B4-BE49-F238E27FC236}">
                <a16:creationId xmlns:a16="http://schemas.microsoft.com/office/drawing/2014/main" id="{1D42DF75-84B2-427B-A762-474D25DC5A33}"/>
              </a:ext>
            </a:extLst>
          </p:cNvPr>
          <p:cNvPicPr>
            <a:picLocks noChangeAspect="1"/>
          </p:cNvPicPr>
          <p:nvPr/>
        </p:nvPicPr>
        <p:blipFill>
          <a:blip r:embed="rId3"/>
          <a:stretch>
            <a:fillRect/>
          </a:stretch>
        </p:blipFill>
        <p:spPr>
          <a:xfrm>
            <a:off x="10268711" y="4216669"/>
            <a:ext cx="1578733" cy="2602777"/>
          </a:xfrm>
          <a:prstGeom prst="rect">
            <a:avLst/>
          </a:prstGeom>
        </p:spPr>
      </p:pic>
      <p:pic>
        <p:nvPicPr>
          <p:cNvPr id="3" name="Picture 2">
            <a:extLst>
              <a:ext uri="{FF2B5EF4-FFF2-40B4-BE49-F238E27FC236}">
                <a16:creationId xmlns:a16="http://schemas.microsoft.com/office/drawing/2014/main" id="{EE7A13B8-ACC2-499D-A88B-85218AE69AFC}"/>
              </a:ext>
            </a:extLst>
          </p:cNvPr>
          <p:cNvPicPr>
            <a:picLocks noChangeAspect="1"/>
          </p:cNvPicPr>
          <p:nvPr/>
        </p:nvPicPr>
        <p:blipFill>
          <a:blip r:embed="rId4"/>
          <a:stretch>
            <a:fillRect/>
          </a:stretch>
        </p:blipFill>
        <p:spPr>
          <a:xfrm>
            <a:off x="10433049" y="167772"/>
            <a:ext cx="1414395" cy="560881"/>
          </a:xfrm>
          <a:prstGeom prst="rect">
            <a:avLst/>
          </a:prstGeom>
        </p:spPr>
      </p:pic>
    </p:spTree>
    <p:extLst>
      <p:ext uri="{BB962C8B-B14F-4D97-AF65-F5344CB8AC3E}">
        <p14:creationId xmlns:p14="http://schemas.microsoft.com/office/powerpoint/2010/main" val="2260955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D599535-C841-457B-BE92-EECA801ED768}"/>
              </a:ext>
            </a:extLst>
          </p:cNvPr>
          <p:cNvPicPr>
            <a:picLocks noGrp="1" noChangeAspect="1"/>
          </p:cNvPicPr>
          <p:nvPr>
            <p:ph type="pic" sz="quarter" idx="13"/>
          </p:nvPr>
        </p:nvPicPr>
        <p:blipFill>
          <a:blip r:embed="rId2"/>
          <a:stretch>
            <a:fillRect/>
          </a:stretch>
        </p:blipFill>
        <p:spPr>
          <a:xfrm>
            <a:off x="248194" y="684164"/>
            <a:ext cx="4911633" cy="4018462"/>
          </a:xfrm>
        </p:spPr>
      </p:pic>
      <p:sp>
        <p:nvSpPr>
          <p:cNvPr id="4" name="Title 3">
            <a:extLst>
              <a:ext uri="{FF2B5EF4-FFF2-40B4-BE49-F238E27FC236}">
                <a16:creationId xmlns:a16="http://schemas.microsoft.com/office/drawing/2014/main" id="{291CA16A-993E-43BA-BDDC-9E427CF951B2}"/>
              </a:ext>
            </a:extLst>
          </p:cNvPr>
          <p:cNvSpPr>
            <a:spLocks noGrp="1"/>
          </p:cNvSpPr>
          <p:nvPr>
            <p:ph type="title"/>
          </p:nvPr>
        </p:nvSpPr>
        <p:spPr>
          <a:xfrm>
            <a:off x="2730137" y="-1105691"/>
            <a:ext cx="6579932" cy="1789855"/>
          </a:xfrm>
        </p:spPr>
        <p:txBody>
          <a:bodyPr/>
          <a:lstStyle/>
          <a:p>
            <a:r>
              <a:rPr lang="en-US" dirty="0">
                <a:latin typeface="Aharoni" panose="02010803020104030203" pitchFamily="2" charset="-79"/>
                <a:cs typeface="Aharoni" panose="02010803020104030203" pitchFamily="2" charset="-79"/>
              </a:rPr>
              <a:t>Why do we respond?</a:t>
            </a:r>
            <a:endParaRPr lang="en-US" b="0" dirty="0">
              <a:latin typeface="Aharoni" panose="02010803020104030203" pitchFamily="2" charset="-79"/>
              <a:cs typeface="Aharoni" panose="02010803020104030203" pitchFamily="2" charset="-79"/>
            </a:endParaRPr>
          </a:p>
        </p:txBody>
      </p:sp>
      <p:sp>
        <p:nvSpPr>
          <p:cNvPr id="5" name="Text Placeholder 4">
            <a:extLst>
              <a:ext uri="{FF2B5EF4-FFF2-40B4-BE49-F238E27FC236}">
                <a16:creationId xmlns:a16="http://schemas.microsoft.com/office/drawing/2014/main" id="{F063A021-7C19-4C85-B48B-EFEA732C1906}"/>
              </a:ext>
            </a:extLst>
          </p:cNvPr>
          <p:cNvSpPr>
            <a:spLocks noGrp="1"/>
          </p:cNvSpPr>
          <p:nvPr>
            <p:ph type="body" idx="1"/>
          </p:nvPr>
        </p:nvSpPr>
        <p:spPr>
          <a:xfrm>
            <a:off x="5716873" y="2693395"/>
            <a:ext cx="5669886" cy="4376058"/>
          </a:xfrm>
        </p:spPr>
        <p:txBody>
          <a:bodyPr>
            <a:normAutofit/>
          </a:bodyPr>
          <a:lstStyle/>
          <a:p>
            <a:pPr marL="342900" indent="-342900">
              <a:buFont typeface="Arial" panose="020B0604020202020204" pitchFamily="34" charset="0"/>
              <a:buChar char="•"/>
            </a:pPr>
            <a:r>
              <a:rPr lang="en-US" sz="2400" dirty="0">
                <a:solidFill>
                  <a:schemeClr val="accent3">
                    <a:lumMod val="75000"/>
                  </a:schemeClr>
                </a:solidFill>
              </a:rPr>
              <a:t>The citizens of Mecklenburg County are our customers</a:t>
            </a:r>
          </a:p>
          <a:p>
            <a:pPr marL="342900" indent="-342900">
              <a:buFont typeface="Arial" panose="020B0604020202020204" pitchFamily="34" charset="0"/>
              <a:buChar char="•"/>
            </a:pPr>
            <a:r>
              <a:rPr lang="en-US" sz="2400" dirty="0">
                <a:solidFill>
                  <a:schemeClr val="accent3">
                    <a:lumMod val="75000"/>
                  </a:schemeClr>
                </a:solidFill>
              </a:rPr>
              <a:t>Providing quality service to our customers is the most important thing we do</a:t>
            </a:r>
          </a:p>
          <a:p>
            <a:pPr marL="342900" indent="-342900">
              <a:buFont typeface="Arial" panose="020B0604020202020204" pitchFamily="34" charset="0"/>
              <a:buChar char="•"/>
            </a:pPr>
            <a:r>
              <a:rPr lang="en-US" sz="2400" dirty="0">
                <a:solidFill>
                  <a:schemeClr val="accent3">
                    <a:lumMod val="75000"/>
                  </a:schemeClr>
                </a:solidFill>
              </a:rPr>
              <a:t>The perception of Mecklenburg County government is formed through these interactions</a:t>
            </a:r>
          </a:p>
          <a:p>
            <a:pPr marL="342900" indent="-342900">
              <a:buFont typeface="Arial" panose="020B0604020202020204" pitchFamily="34" charset="0"/>
              <a:buChar char="•"/>
            </a:pPr>
            <a:r>
              <a:rPr lang="en-US" sz="2400" dirty="0">
                <a:solidFill>
                  <a:schemeClr val="accent3">
                    <a:lumMod val="75000"/>
                  </a:schemeClr>
                </a:solidFill>
              </a:rPr>
              <a:t>Citizens are our best resource for finding pollution problems</a:t>
            </a:r>
          </a:p>
        </p:txBody>
      </p:sp>
      <p:pic>
        <p:nvPicPr>
          <p:cNvPr id="2" name="Picture 1">
            <a:extLst>
              <a:ext uri="{FF2B5EF4-FFF2-40B4-BE49-F238E27FC236}">
                <a16:creationId xmlns:a16="http://schemas.microsoft.com/office/drawing/2014/main" id="{3D620CD6-3CE1-4A63-8B26-6FB0B42C4778}"/>
              </a:ext>
            </a:extLst>
          </p:cNvPr>
          <p:cNvPicPr>
            <a:picLocks noChangeAspect="1"/>
          </p:cNvPicPr>
          <p:nvPr/>
        </p:nvPicPr>
        <p:blipFill>
          <a:blip r:embed="rId3"/>
          <a:stretch>
            <a:fillRect/>
          </a:stretch>
        </p:blipFill>
        <p:spPr>
          <a:xfrm>
            <a:off x="10529411" y="123283"/>
            <a:ext cx="1414395" cy="560881"/>
          </a:xfrm>
          <a:prstGeom prst="rect">
            <a:avLst/>
          </a:prstGeom>
        </p:spPr>
      </p:pic>
    </p:spTree>
    <p:extLst>
      <p:ext uri="{BB962C8B-B14F-4D97-AF65-F5344CB8AC3E}">
        <p14:creationId xmlns:p14="http://schemas.microsoft.com/office/powerpoint/2010/main" val="4292661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E11BF-33A5-4653-A144-CCCBACF58C30}"/>
              </a:ext>
            </a:extLst>
          </p:cNvPr>
          <p:cNvSpPr>
            <a:spLocks noGrp="1"/>
          </p:cNvSpPr>
          <p:nvPr>
            <p:ph type="title"/>
          </p:nvPr>
        </p:nvSpPr>
        <p:spPr>
          <a:xfrm>
            <a:off x="391886" y="1308484"/>
            <a:ext cx="7482114" cy="938327"/>
          </a:xfrm>
        </p:spPr>
        <p:txBody>
          <a:bodyPr>
            <a:normAutofit fontScale="90000"/>
          </a:bodyPr>
          <a:lstStyle/>
          <a:p>
            <a:r>
              <a:rPr lang="en-US" dirty="0">
                <a:latin typeface="Aharoni" panose="02010803020104030203" pitchFamily="2" charset="-79"/>
                <a:cs typeface="Aharoni" panose="02010803020104030203" pitchFamily="2" charset="-79"/>
              </a:rPr>
              <a:t>Receiving Requests for Service</a:t>
            </a:r>
            <a:endParaRPr lang="en-US" b="0" dirty="0">
              <a:latin typeface="Aharoni" panose="02010803020104030203" pitchFamily="2" charset="-79"/>
              <a:cs typeface="Aharoni" panose="02010803020104030203" pitchFamily="2" charset="-79"/>
            </a:endParaRPr>
          </a:p>
        </p:txBody>
      </p:sp>
      <p:sp>
        <p:nvSpPr>
          <p:cNvPr id="7" name="Content Placeholder 6">
            <a:extLst>
              <a:ext uri="{FF2B5EF4-FFF2-40B4-BE49-F238E27FC236}">
                <a16:creationId xmlns:a16="http://schemas.microsoft.com/office/drawing/2014/main" id="{2482DBEC-EE72-4155-ACC5-87E80C5606A9}"/>
              </a:ext>
            </a:extLst>
          </p:cNvPr>
          <p:cNvSpPr>
            <a:spLocks noGrp="1"/>
          </p:cNvSpPr>
          <p:nvPr>
            <p:ph idx="1"/>
          </p:nvPr>
        </p:nvSpPr>
        <p:spPr>
          <a:xfrm>
            <a:off x="950832" y="2528082"/>
            <a:ext cx="4376057" cy="3828268"/>
          </a:xfrm>
        </p:spPr>
        <p:txBody>
          <a:bodyPr>
            <a:noAutofit/>
          </a:bodyPr>
          <a:lstStyle/>
          <a:p>
            <a:pPr lvl="0"/>
            <a:r>
              <a:rPr lang="en-US" spc="300" dirty="0">
                <a:solidFill>
                  <a:schemeClr val="accent3">
                    <a:lumMod val="75000"/>
                  </a:schemeClr>
                </a:solidFill>
                <a:cs typeface="Aharoni" panose="02010803020104030203" pitchFamily="2" charset="-79"/>
              </a:rPr>
              <a:t>Call us - 311</a:t>
            </a:r>
          </a:p>
          <a:p>
            <a:pPr lvl="0"/>
            <a:r>
              <a:rPr lang="en-US" spc="300" dirty="0">
                <a:solidFill>
                  <a:schemeClr val="accent3">
                    <a:lumMod val="75000"/>
                  </a:schemeClr>
                </a:solidFill>
                <a:cs typeface="Aharoni" panose="02010803020104030203" pitchFamily="2" charset="-79"/>
              </a:rPr>
              <a:t>Web request – via computer</a:t>
            </a:r>
          </a:p>
          <a:p>
            <a:pPr lvl="0"/>
            <a:r>
              <a:rPr lang="en-US" spc="300" dirty="0">
                <a:solidFill>
                  <a:schemeClr val="accent3">
                    <a:lumMod val="75000"/>
                  </a:schemeClr>
                </a:solidFill>
                <a:cs typeface="Aharoni" panose="02010803020104030203" pitchFamily="2" charset="-79"/>
              </a:rPr>
              <a:t>Water Watchers App – via smartphone</a:t>
            </a:r>
          </a:p>
          <a:p>
            <a:pPr lvl="0"/>
            <a:r>
              <a:rPr lang="en-US" spc="300" dirty="0">
                <a:solidFill>
                  <a:schemeClr val="accent3">
                    <a:lumMod val="75000"/>
                  </a:schemeClr>
                </a:solidFill>
                <a:cs typeface="Aharoni" panose="02010803020104030203" pitchFamily="2" charset="-79"/>
              </a:rPr>
              <a:t>Directly – in the field</a:t>
            </a:r>
          </a:p>
          <a:p>
            <a:pPr lvl="0"/>
            <a:r>
              <a:rPr lang="en-US" spc="300" dirty="0">
                <a:solidFill>
                  <a:schemeClr val="accent3">
                    <a:lumMod val="75000"/>
                  </a:schemeClr>
                </a:solidFill>
                <a:cs typeface="Aharoni" panose="02010803020104030203" pitchFamily="2" charset="-79"/>
              </a:rPr>
              <a:t>From another agency</a:t>
            </a:r>
          </a:p>
          <a:p>
            <a:pPr lvl="0"/>
            <a:r>
              <a:rPr lang="en-US" spc="300" dirty="0">
                <a:solidFill>
                  <a:schemeClr val="accent3">
                    <a:lumMod val="75000"/>
                  </a:schemeClr>
                </a:solidFill>
                <a:cs typeface="Aharoni" panose="02010803020104030203" pitchFamily="2" charset="-79"/>
              </a:rPr>
              <a:t>Emergency &amp; After Hours – ER phone</a:t>
            </a:r>
          </a:p>
        </p:txBody>
      </p:sp>
      <p:pic>
        <p:nvPicPr>
          <p:cNvPr id="13" name="Picture Placeholder 12">
            <a:extLst>
              <a:ext uri="{FF2B5EF4-FFF2-40B4-BE49-F238E27FC236}">
                <a16:creationId xmlns:a16="http://schemas.microsoft.com/office/drawing/2014/main" id="{066FE296-3466-420F-AD6C-D3A37B973B7D}"/>
              </a:ext>
            </a:extLst>
          </p:cNvPr>
          <p:cNvPicPr>
            <a:picLocks noGrp="1" noChangeAspect="1"/>
          </p:cNvPicPr>
          <p:nvPr>
            <p:ph type="pic" sz="quarter" idx="10"/>
          </p:nvPr>
        </p:nvPicPr>
        <p:blipFill>
          <a:blip r:embed="rId2"/>
          <a:stretch>
            <a:fillRect/>
          </a:stretch>
        </p:blipFill>
        <p:spPr>
          <a:xfrm>
            <a:off x="4950823" y="0"/>
            <a:ext cx="7241177" cy="6858000"/>
          </a:xfrm>
        </p:spPr>
      </p:pic>
      <p:sp>
        <p:nvSpPr>
          <p:cNvPr id="12" name="Slide Number Placeholder 11">
            <a:extLst>
              <a:ext uri="{FF2B5EF4-FFF2-40B4-BE49-F238E27FC236}">
                <a16:creationId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US" smtClean="0"/>
              <a:pPr/>
              <a:t>3</a:t>
            </a:fld>
            <a:endParaRPr lang="en-US" dirty="0"/>
          </a:p>
        </p:txBody>
      </p:sp>
      <p:pic>
        <p:nvPicPr>
          <p:cNvPr id="2" name="Picture 1">
            <a:extLst>
              <a:ext uri="{FF2B5EF4-FFF2-40B4-BE49-F238E27FC236}">
                <a16:creationId xmlns:a16="http://schemas.microsoft.com/office/drawing/2014/main" id="{9A6BF82F-16E4-4F4B-9392-5BFDF687832D}"/>
              </a:ext>
            </a:extLst>
          </p:cNvPr>
          <p:cNvPicPr>
            <a:picLocks noChangeAspect="1"/>
          </p:cNvPicPr>
          <p:nvPr/>
        </p:nvPicPr>
        <p:blipFill>
          <a:blip r:embed="rId3"/>
          <a:stretch>
            <a:fillRect/>
          </a:stretch>
        </p:blipFill>
        <p:spPr>
          <a:xfrm>
            <a:off x="10472803" y="136525"/>
            <a:ext cx="1414395" cy="560881"/>
          </a:xfrm>
          <a:prstGeom prst="rect">
            <a:avLst/>
          </a:prstGeom>
        </p:spPr>
      </p:pic>
    </p:spTree>
    <p:extLst>
      <p:ext uri="{BB962C8B-B14F-4D97-AF65-F5344CB8AC3E}">
        <p14:creationId xmlns:p14="http://schemas.microsoft.com/office/powerpoint/2010/main" val="972005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a:extLst>
              <a:ext uri="{FF2B5EF4-FFF2-40B4-BE49-F238E27FC236}">
                <a16:creationId xmlns:a16="http://schemas.microsoft.com/office/drawing/2014/main" id="{1ABD613F-111C-41D6-9F8E-8B2C42A5E047}"/>
              </a:ext>
            </a:extLst>
          </p:cNvPr>
          <p:cNvSpPr>
            <a:spLocks noGrp="1"/>
          </p:cNvSpPr>
          <p:nvPr>
            <p:ph type="title"/>
          </p:nvPr>
        </p:nvSpPr>
        <p:spPr>
          <a:xfrm>
            <a:off x="439099" y="1176624"/>
            <a:ext cx="7342622" cy="1215566"/>
          </a:xfrm>
        </p:spPr>
        <p:txBody>
          <a:bodyPr>
            <a:normAutofit/>
          </a:bodyPr>
          <a:lstStyle/>
          <a:p>
            <a:r>
              <a:rPr lang="en-US" sz="4000" spc="300" dirty="0">
                <a:latin typeface="Aharoni" panose="02010803020104030203" pitchFamily="2" charset="-79"/>
                <a:cs typeface="Aharoni" panose="02010803020104030203" pitchFamily="2" charset="-79"/>
              </a:rPr>
              <a:t>Routing Requests</a:t>
            </a:r>
            <a:endParaRPr lang="en-US" sz="4000" b="0" spc="300" dirty="0">
              <a:latin typeface="Aharoni" panose="02010803020104030203" pitchFamily="2" charset="-79"/>
              <a:cs typeface="Aharoni" panose="02010803020104030203" pitchFamily="2" charset="-79"/>
            </a:endParaRPr>
          </a:p>
        </p:txBody>
      </p:sp>
      <p:sp>
        <p:nvSpPr>
          <p:cNvPr id="42" name="Content Placeholder 6">
            <a:extLst>
              <a:ext uri="{FF2B5EF4-FFF2-40B4-BE49-F238E27FC236}">
                <a16:creationId xmlns:a16="http://schemas.microsoft.com/office/drawing/2014/main" id="{55EACD59-7C51-4810-94C6-BCB4D12346DC}"/>
              </a:ext>
            </a:extLst>
          </p:cNvPr>
          <p:cNvSpPr>
            <a:spLocks noGrp="1"/>
          </p:cNvSpPr>
          <p:nvPr>
            <p:ph idx="1"/>
          </p:nvPr>
        </p:nvSpPr>
        <p:spPr>
          <a:xfrm>
            <a:off x="531378" y="2591241"/>
            <a:ext cx="4569128" cy="2958275"/>
          </a:xfrm>
        </p:spPr>
        <p:txBody>
          <a:bodyPr>
            <a:noAutofit/>
          </a:bodyPr>
          <a:lstStyle/>
          <a:p>
            <a:pPr lvl="0"/>
            <a:r>
              <a:rPr lang="en-US" spc="300" dirty="0">
                <a:solidFill>
                  <a:schemeClr val="accent3">
                    <a:lumMod val="75000"/>
                  </a:schemeClr>
                </a:solidFill>
              </a:rPr>
              <a:t>311 operators use key words to assist with routing to the correct agency</a:t>
            </a:r>
          </a:p>
          <a:p>
            <a:pPr lvl="0"/>
            <a:r>
              <a:rPr lang="en-US" spc="300" dirty="0">
                <a:solidFill>
                  <a:schemeClr val="accent3">
                    <a:lumMod val="75000"/>
                  </a:schemeClr>
                </a:solidFill>
              </a:rPr>
              <a:t>Occasional re-routes needed</a:t>
            </a:r>
          </a:p>
          <a:p>
            <a:pPr lvl="0"/>
            <a:r>
              <a:rPr lang="en-US" spc="300" dirty="0">
                <a:solidFill>
                  <a:schemeClr val="accent3">
                    <a:lumMod val="75000"/>
                  </a:schemeClr>
                </a:solidFill>
              </a:rPr>
              <a:t>Web and Water Watchers requests are sent to all supervisors for review</a:t>
            </a:r>
          </a:p>
        </p:txBody>
      </p:sp>
      <p:pic>
        <p:nvPicPr>
          <p:cNvPr id="59" name="Picture Placeholder 58">
            <a:extLst>
              <a:ext uri="{FF2B5EF4-FFF2-40B4-BE49-F238E27FC236}">
                <a16:creationId xmlns:a16="http://schemas.microsoft.com/office/drawing/2014/main" id="{3FCCC668-2247-4814-9CC5-9C5D4B447AA3}"/>
              </a:ext>
            </a:extLst>
          </p:cNvPr>
          <p:cNvPicPr>
            <a:picLocks noGrp="1" noChangeAspect="1"/>
          </p:cNvPicPr>
          <p:nvPr>
            <p:ph type="pic" sz="quarter" idx="14"/>
          </p:nvPr>
        </p:nvPicPr>
        <p:blipFill>
          <a:blip r:embed="rId2"/>
          <a:stretch>
            <a:fillRect/>
          </a:stretch>
        </p:blipFill>
        <p:spPr>
          <a:xfrm>
            <a:off x="6170177" y="1887860"/>
            <a:ext cx="6021821" cy="4970140"/>
          </a:xfrm>
        </p:spPr>
      </p:pic>
      <p:sp>
        <p:nvSpPr>
          <p:cNvPr id="35" name="Footer Placeholder 34">
            <a:extLst>
              <a:ext uri="{FF2B5EF4-FFF2-40B4-BE49-F238E27FC236}">
                <a16:creationId xmlns:a16="http://schemas.microsoft.com/office/drawing/2014/main" id="{6390A22B-EC07-E942-A46F-F36FDD7FDB9D}"/>
              </a:ext>
            </a:extLst>
          </p:cNvPr>
          <p:cNvSpPr>
            <a:spLocks noGrp="1"/>
          </p:cNvSpPr>
          <p:nvPr>
            <p:ph type="ftr" sz="quarter" idx="15"/>
          </p:nvPr>
        </p:nvSpPr>
        <p:spPr/>
        <p:txBody>
          <a:bodyPr/>
          <a:lstStyle/>
          <a:p>
            <a:r>
              <a:rPr lang="en-US" dirty="0"/>
              <a:t>Add a footer</a:t>
            </a:r>
          </a:p>
        </p:txBody>
      </p:sp>
      <p:sp>
        <p:nvSpPr>
          <p:cNvPr id="10" name="Slide Number Placeholder 9">
            <a:extLst>
              <a:ext uri="{FF2B5EF4-FFF2-40B4-BE49-F238E27FC236}">
                <a16:creationId xmlns:a16="http://schemas.microsoft.com/office/drawing/2014/main" id="{A267D224-5586-43DC-82CA-8605E158298B}"/>
              </a:ext>
            </a:extLst>
          </p:cNvPr>
          <p:cNvSpPr>
            <a:spLocks noGrp="1"/>
          </p:cNvSpPr>
          <p:nvPr>
            <p:ph type="sldNum" sz="quarter" idx="16"/>
          </p:nvPr>
        </p:nvSpPr>
        <p:spPr/>
        <p:txBody>
          <a:bodyPr/>
          <a:lstStyle/>
          <a:p>
            <a:fld id="{8699F50C-BE38-4BD0-BA84-9B090E1F2B9B}" type="slidenum">
              <a:rPr lang="en-US" smtClean="0"/>
              <a:pPr/>
              <a:t>4</a:t>
            </a:fld>
            <a:endParaRPr lang="en-US" dirty="0"/>
          </a:p>
        </p:txBody>
      </p:sp>
      <p:pic>
        <p:nvPicPr>
          <p:cNvPr id="3" name="Picture 2">
            <a:extLst>
              <a:ext uri="{FF2B5EF4-FFF2-40B4-BE49-F238E27FC236}">
                <a16:creationId xmlns:a16="http://schemas.microsoft.com/office/drawing/2014/main" id="{0C5C5F15-8678-4046-93E3-A9A77AE54696}"/>
              </a:ext>
            </a:extLst>
          </p:cNvPr>
          <p:cNvPicPr>
            <a:picLocks noChangeAspect="1"/>
          </p:cNvPicPr>
          <p:nvPr/>
        </p:nvPicPr>
        <p:blipFill>
          <a:blip r:embed="rId3"/>
          <a:stretch>
            <a:fillRect/>
          </a:stretch>
        </p:blipFill>
        <p:spPr>
          <a:xfrm>
            <a:off x="10472268" y="136525"/>
            <a:ext cx="1414930" cy="560368"/>
          </a:xfrm>
          <a:prstGeom prst="rect">
            <a:avLst/>
          </a:prstGeom>
        </p:spPr>
      </p:pic>
    </p:spTree>
    <p:extLst>
      <p:ext uri="{BB962C8B-B14F-4D97-AF65-F5344CB8AC3E}">
        <p14:creationId xmlns:p14="http://schemas.microsoft.com/office/powerpoint/2010/main" val="3205466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a:extLst>
              <a:ext uri="{FF2B5EF4-FFF2-40B4-BE49-F238E27FC236}">
                <a16:creationId xmlns:a16="http://schemas.microsoft.com/office/drawing/2014/main" id="{92896B42-4638-40D0-8887-7AB8D1D86B3D}"/>
              </a:ext>
            </a:extLst>
          </p:cNvPr>
          <p:cNvSpPr>
            <a:spLocks noGrp="1"/>
          </p:cNvSpPr>
          <p:nvPr>
            <p:ph type="title"/>
          </p:nvPr>
        </p:nvSpPr>
        <p:spPr/>
        <p:txBody>
          <a:bodyPr>
            <a:normAutofit/>
          </a:bodyPr>
          <a:lstStyle/>
          <a:p>
            <a:r>
              <a:rPr lang="en-US" sz="4000" spc="300" dirty="0">
                <a:latin typeface="Aharoni" panose="02010803020104030203" pitchFamily="2" charset="-79"/>
                <a:cs typeface="Aharoni" panose="02010803020104030203" pitchFamily="2" charset="-79"/>
              </a:rPr>
              <a:t>Prioritizing Requests</a:t>
            </a:r>
          </a:p>
        </p:txBody>
      </p:sp>
      <p:sp>
        <p:nvSpPr>
          <p:cNvPr id="17" name="Text Placeholder 18">
            <a:extLst>
              <a:ext uri="{FF2B5EF4-FFF2-40B4-BE49-F238E27FC236}">
                <a16:creationId xmlns:a16="http://schemas.microsoft.com/office/drawing/2014/main" id="{D7CE36F2-C321-46C5-AFD9-00917224D390}"/>
              </a:ext>
            </a:extLst>
          </p:cNvPr>
          <p:cNvSpPr>
            <a:spLocks noGrp="1"/>
          </p:cNvSpPr>
          <p:nvPr>
            <p:ph type="body" sz="quarter" idx="16"/>
          </p:nvPr>
        </p:nvSpPr>
        <p:spPr/>
        <p:txBody>
          <a:bodyPr/>
          <a:lstStyle/>
          <a:p>
            <a:r>
              <a:rPr lang="en-US" dirty="0">
                <a:solidFill>
                  <a:schemeClr val="accent3">
                    <a:lumMod val="75000"/>
                  </a:schemeClr>
                </a:solidFill>
              </a:rPr>
              <a:t>By Threat Level</a:t>
            </a:r>
          </a:p>
        </p:txBody>
      </p:sp>
      <p:sp>
        <p:nvSpPr>
          <p:cNvPr id="33" name="Text Placeholder 32">
            <a:extLst>
              <a:ext uri="{FF2B5EF4-FFF2-40B4-BE49-F238E27FC236}">
                <a16:creationId xmlns:a16="http://schemas.microsoft.com/office/drawing/2014/main" id="{7CFD0302-279C-8A48-9E27-AD5B08D6501E}"/>
              </a:ext>
            </a:extLst>
          </p:cNvPr>
          <p:cNvSpPr>
            <a:spLocks noGrp="1"/>
          </p:cNvSpPr>
          <p:nvPr>
            <p:ph type="body" sz="quarter" idx="19"/>
          </p:nvPr>
        </p:nvSpPr>
        <p:spPr>
          <a:xfrm>
            <a:off x="531813" y="2005762"/>
            <a:ext cx="5827041" cy="4083888"/>
          </a:xfrm>
        </p:spPr>
        <p:txBody>
          <a:bodyPr/>
          <a:lstStyle/>
          <a:p>
            <a:pPr marL="342900" indent="-342900">
              <a:buClr>
                <a:schemeClr val="accent2"/>
              </a:buClr>
              <a:buFont typeface="Arial" panose="020B0604020202020204" pitchFamily="34" charset="0"/>
              <a:buChar char="•"/>
            </a:pPr>
            <a:r>
              <a:rPr lang="en-US" dirty="0">
                <a:solidFill>
                  <a:srgbClr val="FF0000"/>
                </a:solidFill>
              </a:rPr>
              <a:t>Type I </a:t>
            </a:r>
            <a:r>
              <a:rPr lang="en-US" dirty="0">
                <a:solidFill>
                  <a:schemeClr val="accent3">
                    <a:lumMod val="75000"/>
                  </a:schemeClr>
                </a:solidFill>
              </a:rPr>
              <a:t>– </a:t>
            </a:r>
            <a:r>
              <a:rPr lang="en-US" spc="300" dirty="0">
                <a:solidFill>
                  <a:schemeClr val="accent3">
                    <a:lumMod val="75000"/>
                  </a:schemeClr>
                </a:solidFill>
              </a:rPr>
              <a:t>Health/Safety Threat</a:t>
            </a:r>
          </a:p>
          <a:p>
            <a:pPr marL="800100" lvl="1" indent="-342900">
              <a:buClr>
                <a:schemeClr val="accent2"/>
              </a:buClr>
              <a:buFont typeface="Wingdings" panose="05000000000000000000" pitchFamily="2" charset="2"/>
              <a:buChar char="§"/>
            </a:pPr>
            <a:r>
              <a:rPr lang="en-US" sz="2000" spc="300" dirty="0">
                <a:solidFill>
                  <a:schemeClr val="accent3">
                    <a:lumMod val="75000"/>
                  </a:schemeClr>
                </a:solidFill>
              </a:rPr>
              <a:t>Spills to swimming areas, water intakes, playgrounds</a:t>
            </a:r>
          </a:p>
          <a:p>
            <a:pPr lvl="1">
              <a:buClr>
                <a:schemeClr val="accent2"/>
              </a:buClr>
            </a:pPr>
            <a:endParaRPr lang="en-US" sz="1800" dirty="0">
              <a:solidFill>
                <a:schemeClr val="accent4"/>
              </a:solidFill>
            </a:endParaRPr>
          </a:p>
          <a:p>
            <a:pPr marL="342900" indent="-342900">
              <a:buClr>
                <a:schemeClr val="accent2"/>
              </a:buClr>
              <a:buFont typeface="Arial" panose="020B0604020202020204" pitchFamily="34" charset="0"/>
              <a:buChar char="•"/>
            </a:pPr>
            <a:r>
              <a:rPr lang="en-US" dirty="0">
                <a:solidFill>
                  <a:srgbClr val="FF0000"/>
                </a:solidFill>
              </a:rPr>
              <a:t>Type II </a:t>
            </a:r>
            <a:r>
              <a:rPr lang="en-US" dirty="0">
                <a:solidFill>
                  <a:schemeClr val="accent3">
                    <a:lumMod val="75000"/>
                  </a:schemeClr>
                </a:solidFill>
              </a:rPr>
              <a:t>– </a:t>
            </a:r>
            <a:r>
              <a:rPr lang="en-US" spc="300" dirty="0">
                <a:solidFill>
                  <a:schemeClr val="accent3">
                    <a:lumMod val="75000"/>
                  </a:schemeClr>
                </a:solidFill>
              </a:rPr>
              <a:t>Spill/Illicit Discharge</a:t>
            </a:r>
          </a:p>
          <a:p>
            <a:pPr marL="800100" lvl="1" indent="-342900">
              <a:buClr>
                <a:schemeClr val="accent2"/>
              </a:buClr>
              <a:buFont typeface="Wingdings" panose="05000000000000000000" pitchFamily="2" charset="2"/>
              <a:buChar char="§"/>
            </a:pPr>
            <a:r>
              <a:rPr lang="en-US" sz="2000" spc="300" dirty="0">
                <a:solidFill>
                  <a:schemeClr val="accent3">
                    <a:lumMod val="75000"/>
                  </a:schemeClr>
                </a:solidFill>
              </a:rPr>
              <a:t>SSOs, saddle tank rupture, active violation</a:t>
            </a:r>
          </a:p>
          <a:p>
            <a:pPr lvl="1">
              <a:buClr>
                <a:schemeClr val="accent2"/>
              </a:buClr>
            </a:pPr>
            <a:endParaRPr lang="en-US" sz="1800" dirty="0">
              <a:solidFill>
                <a:schemeClr val="accent4"/>
              </a:solidFill>
            </a:endParaRPr>
          </a:p>
          <a:p>
            <a:pPr marL="342900" indent="-342900">
              <a:buClr>
                <a:schemeClr val="accent2"/>
              </a:buClr>
              <a:buFont typeface="Arial" panose="020B0604020202020204" pitchFamily="34" charset="0"/>
              <a:buChar char="•"/>
            </a:pPr>
            <a:r>
              <a:rPr lang="en-US" dirty="0">
                <a:solidFill>
                  <a:srgbClr val="FF0000"/>
                </a:solidFill>
              </a:rPr>
              <a:t>Type III </a:t>
            </a:r>
            <a:r>
              <a:rPr lang="en-US" dirty="0">
                <a:solidFill>
                  <a:schemeClr val="accent3">
                    <a:lumMod val="75000"/>
                  </a:schemeClr>
                </a:solidFill>
              </a:rPr>
              <a:t>– </a:t>
            </a:r>
            <a:r>
              <a:rPr lang="en-US" spc="300" dirty="0">
                <a:solidFill>
                  <a:schemeClr val="accent3">
                    <a:lumMod val="75000"/>
                  </a:schemeClr>
                </a:solidFill>
              </a:rPr>
              <a:t>Non emergency request for assistance/information</a:t>
            </a:r>
          </a:p>
          <a:p>
            <a:pPr marL="914400" lvl="1" indent="-457200">
              <a:buClr>
                <a:schemeClr val="accent2"/>
              </a:buClr>
              <a:buFont typeface="Wingdings" panose="05000000000000000000" pitchFamily="2" charset="2"/>
              <a:buChar char="§"/>
            </a:pPr>
            <a:r>
              <a:rPr lang="en-US" sz="2000" spc="300" dirty="0">
                <a:solidFill>
                  <a:schemeClr val="accent3">
                    <a:lumMod val="75000"/>
                  </a:schemeClr>
                </a:solidFill>
              </a:rPr>
              <a:t>Possible buffer violation, non active minor violation</a:t>
            </a:r>
          </a:p>
        </p:txBody>
      </p:sp>
      <p:sp>
        <p:nvSpPr>
          <p:cNvPr id="3" name="Footer Placeholder 2">
            <a:extLst>
              <a:ext uri="{FF2B5EF4-FFF2-40B4-BE49-F238E27FC236}">
                <a16:creationId xmlns:a16="http://schemas.microsoft.com/office/drawing/2014/main" id="{B04C11C9-3DF6-471E-87C0-4DCED41031D4}"/>
              </a:ext>
            </a:extLst>
          </p:cNvPr>
          <p:cNvSpPr>
            <a:spLocks noGrp="1"/>
          </p:cNvSpPr>
          <p:nvPr>
            <p:ph type="ftr" sz="quarter" idx="17"/>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B2228214-87DB-4B3A-BD81-9A709A69BAAC}"/>
              </a:ext>
            </a:extLst>
          </p:cNvPr>
          <p:cNvSpPr>
            <a:spLocks noGrp="1"/>
          </p:cNvSpPr>
          <p:nvPr>
            <p:ph type="sldNum" sz="quarter" idx="18"/>
          </p:nvPr>
        </p:nvSpPr>
        <p:spPr/>
        <p:txBody>
          <a:bodyPr/>
          <a:lstStyle/>
          <a:p>
            <a:fld id="{8699F50C-BE38-4BD0-BA84-9B090E1F2B9B}" type="slidenum">
              <a:rPr lang="en-US" smtClean="0"/>
              <a:pPr/>
              <a:t>5</a:t>
            </a:fld>
            <a:endParaRPr lang="en-US" dirty="0"/>
          </a:p>
        </p:txBody>
      </p:sp>
      <p:pic>
        <p:nvPicPr>
          <p:cNvPr id="5" name="Picture 4">
            <a:extLst>
              <a:ext uri="{FF2B5EF4-FFF2-40B4-BE49-F238E27FC236}">
                <a16:creationId xmlns:a16="http://schemas.microsoft.com/office/drawing/2014/main" id="{67D657CC-74C3-4FC7-85D4-BC2E1665F0B8}"/>
              </a:ext>
            </a:extLst>
          </p:cNvPr>
          <p:cNvPicPr>
            <a:picLocks noChangeAspect="1"/>
          </p:cNvPicPr>
          <p:nvPr/>
        </p:nvPicPr>
        <p:blipFill>
          <a:blip r:embed="rId2"/>
          <a:stretch>
            <a:fillRect/>
          </a:stretch>
        </p:blipFill>
        <p:spPr>
          <a:xfrm>
            <a:off x="6663277" y="1964104"/>
            <a:ext cx="4483694" cy="3362770"/>
          </a:xfrm>
          <a:prstGeom prst="rect">
            <a:avLst/>
          </a:prstGeom>
        </p:spPr>
      </p:pic>
      <p:pic>
        <p:nvPicPr>
          <p:cNvPr id="6" name="Picture 5">
            <a:extLst>
              <a:ext uri="{FF2B5EF4-FFF2-40B4-BE49-F238E27FC236}">
                <a16:creationId xmlns:a16="http://schemas.microsoft.com/office/drawing/2014/main" id="{4687B244-579F-4CF8-BA15-F727D3C0FF69}"/>
              </a:ext>
            </a:extLst>
          </p:cNvPr>
          <p:cNvPicPr>
            <a:picLocks noChangeAspect="1"/>
          </p:cNvPicPr>
          <p:nvPr/>
        </p:nvPicPr>
        <p:blipFill>
          <a:blip r:embed="rId3"/>
          <a:stretch>
            <a:fillRect/>
          </a:stretch>
        </p:blipFill>
        <p:spPr>
          <a:xfrm>
            <a:off x="10472803" y="136525"/>
            <a:ext cx="1414395" cy="560881"/>
          </a:xfrm>
          <a:prstGeom prst="rect">
            <a:avLst/>
          </a:prstGeom>
        </p:spPr>
      </p:pic>
    </p:spTree>
    <p:extLst>
      <p:ext uri="{BB962C8B-B14F-4D97-AF65-F5344CB8AC3E}">
        <p14:creationId xmlns:p14="http://schemas.microsoft.com/office/powerpoint/2010/main" val="310042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3">
            <a:extLst>
              <a:ext uri="{FF2B5EF4-FFF2-40B4-BE49-F238E27FC236}">
                <a16:creationId xmlns:a16="http://schemas.microsoft.com/office/drawing/2014/main" id="{F64048FA-1C7E-4BEF-8273-A6490A2211F4}"/>
              </a:ext>
            </a:extLst>
          </p:cNvPr>
          <p:cNvSpPr>
            <a:spLocks noGrp="1"/>
          </p:cNvSpPr>
          <p:nvPr>
            <p:ph type="title"/>
          </p:nvPr>
        </p:nvSpPr>
        <p:spPr/>
        <p:txBody>
          <a:bodyPr>
            <a:normAutofit/>
          </a:bodyPr>
          <a:lstStyle/>
          <a:p>
            <a:r>
              <a:rPr lang="en-US" sz="4000" spc="300" dirty="0">
                <a:latin typeface="Aharoni" panose="02010803020104030203" pitchFamily="2" charset="-79"/>
                <a:cs typeface="Aharoni" panose="02010803020104030203" pitchFamily="2" charset="-79"/>
              </a:rPr>
              <a:t>Service Request Response</a:t>
            </a:r>
            <a:endParaRPr lang="en-US" sz="4000" b="0" spc="300" dirty="0">
              <a:latin typeface="Aharoni" panose="02010803020104030203" pitchFamily="2" charset="-79"/>
              <a:cs typeface="Aharoni" panose="02010803020104030203" pitchFamily="2" charset="-79"/>
            </a:endParaRPr>
          </a:p>
        </p:txBody>
      </p:sp>
      <p:sp>
        <p:nvSpPr>
          <p:cNvPr id="3" name="Footer Placeholder 2">
            <a:extLst>
              <a:ext uri="{FF2B5EF4-FFF2-40B4-BE49-F238E27FC236}">
                <a16:creationId xmlns:a16="http://schemas.microsoft.com/office/drawing/2014/main" id="{16764F18-9B71-4D59-80A4-C9436CB2F479}"/>
              </a:ext>
            </a:extLst>
          </p:cNvPr>
          <p:cNvSpPr>
            <a:spLocks noGrp="1"/>
          </p:cNvSpPr>
          <p:nvPr>
            <p:ph type="ftr" sz="quarter" idx="17"/>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7553D90E-F2EA-4BA1-ACBD-9D3D0EB22C8A}"/>
              </a:ext>
            </a:extLst>
          </p:cNvPr>
          <p:cNvSpPr>
            <a:spLocks noGrp="1"/>
          </p:cNvSpPr>
          <p:nvPr>
            <p:ph type="sldNum" sz="quarter" idx="18"/>
          </p:nvPr>
        </p:nvSpPr>
        <p:spPr/>
        <p:txBody>
          <a:bodyPr/>
          <a:lstStyle/>
          <a:p>
            <a:fld id="{8699F50C-BE38-4BD0-BA84-9B090E1F2B9B}" type="slidenum">
              <a:rPr lang="en-US" smtClean="0"/>
              <a:pPr/>
              <a:t>6</a:t>
            </a:fld>
            <a:endParaRPr lang="en-US" dirty="0"/>
          </a:p>
        </p:txBody>
      </p:sp>
      <p:pic>
        <p:nvPicPr>
          <p:cNvPr id="2" name="Picture 1">
            <a:extLst>
              <a:ext uri="{FF2B5EF4-FFF2-40B4-BE49-F238E27FC236}">
                <a16:creationId xmlns:a16="http://schemas.microsoft.com/office/drawing/2014/main" id="{39191B81-3724-43CC-A195-9E4B785125E3}"/>
              </a:ext>
            </a:extLst>
          </p:cNvPr>
          <p:cNvPicPr>
            <a:picLocks noChangeAspect="1"/>
          </p:cNvPicPr>
          <p:nvPr/>
        </p:nvPicPr>
        <p:blipFill>
          <a:blip r:embed="rId3"/>
          <a:stretch>
            <a:fillRect/>
          </a:stretch>
        </p:blipFill>
        <p:spPr>
          <a:xfrm>
            <a:off x="10472803" y="136525"/>
            <a:ext cx="1414395" cy="560881"/>
          </a:xfrm>
          <a:prstGeom prst="rect">
            <a:avLst/>
          </a:prstGeom>
        </p:spPr>
      </p:pic>
      <p:sp>
        <p:nvSpPr>
          <p:cNvPr id="14" name="Content Placeholder 4">
            <a:extLst>
              <a:ext uri="{FF2B5EF4-FFF2-40B4-BE49-F238E27FC236}">
                <a16:creationId xmlns:a16="http://schemas.microsoft.com/office/drawing/2014/main" id="{16337434-C991-44F4-9241-782FBC1C7CB1}"/>
              </a:ext>
            </a:extLst>
          </p:cNvPr>
          <p:cNvSpPr txBox="1">
            <a:spLocks/>
          </p:cNvSpPr>
          <p:nvPr/>
        </p:nvSpPr>
        <p:spPr>
          <a:xfrm>
            <a:off x="381000" y="1752600"/>
            <a:ext cx="8382000" cy="3868024"/>
          </a:xfrm>
          <a:prstGeom prst="rect">
            <a:avLst/>
          </a:prstGeom>
        </p:spPr>
        <p:txBody>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Tx/>
              <a:buAutoNum type="arabicPeriod"/>
            </a:pPr>
            <a:r>
              <a:rPr lang="en-US" altLang="en-US" sz="2000" spc="300" dirty="0">
                <a:solidFill>
                  <a:schemeClr val="accent3">
                    <a:lumMod val="75000"/>
                  </a:schemeClr>
                </a:solidFill>
                <a:cs typeface="Times New Roman" panose="02020603050405020304" pitchFamily="18" charset="0"/>
              </a:rPr>
              <a:t>Contact the customer &amp; Provide your business card</a:t>
            </a:r>
          </a:p>
          <a:p>
            <a:pPr marL="457200" indent="-457200">
              <a:buFontTx/>
              <a:buAutoNum type="arabicPeriod"/>
            </a:pPr>
            <a:endParaRPr lang="en-US" altLang="en-US" sz="2000" spc="300" dirty="0">
              <a:solidFill>
                <a:schemeClr val="accent3">
                  <a:lumMod val="75000"/>
                </a:schemeClr>
              </a:solidFill>
              <a:cs typeface="Times New Roman" panose="02020603050405020304" pitchFamily="18" charset="0"/>
            </a:endParaRPr>
          </a:p>
          <a:p>
            <a:pPr marL="457200" indent="-457200">
              <a:buFontTx/>
              <a:buAutoNum type="arabicPeriod"/>
            </a:pPr>
            <a:r>
              <a:rPr lang="en-US" altLang="en-US" sz="2000" spc="300" dirty="0">
                <a:solidFill>
                  <a:schemeClr val="accent3">
                    <a:lumMod val="75000"/>
                  </a:schemeClr>
                </a:solidFill>
                <a:cs typeface="Times New Roman" panose="02020603050405020304" pitchFamily="18" charset="0"/>
              </a:rPr>
              <a:t>Ask the customer what you can do to help.  </a:t>
            </a:r>
          </a:p>
          <a:p>
            <a:pPr marL="457200" indent="-457200">
              <a:buFontTx/>
              <a:buAutoNum type="arabicPeriod"/>
            </a:pPr>
            <a:endParaRPr lang="en-US" altLang="en-US" sz="2000" spc="300" dirty="0">
              <a:solidFill>
                <a:schemeClr val="accent3">
                  <a:lumMod val="75000"/>
                </a:schemeClr>
              </a:solidFill>
              <a:cs typeface="Times New Roman" panose="02020603050405020304" pitchFamily="18" charset="0"/>
            </a:endParaRPr>
          </a:p>
          <a:p>
            <a:pPr marL="457200" indent="-457200">
              <a:buFontTx/>
              <a:buAutoNum type="arabicPeriod"/>
            </a:pPr>
            <a:r>
              <a:rPr lang="en-US" altLang="en-US" sz="2000" spc="300" dirty="0">
                <a:solidFill>
                  <a:schemeClr val="accent3">
                    <a:lumMod val="75000"/>
                  </a:schemeClr>
                </a:solidFill>
                <a:cs typeface="Times New Roman" panose="02020603050405020304" pitchFamily="18" charset="0"/>
              </a:rPr>
              <a:t>Identify the source of the problem</a:t>
            </a:r>
          </a:p>
          <a:p>
            <a:pPr marL="457200" indent="-457200">
              <a:buFontTx/>
              <a:buAutoNum type="arabicPeriod"/>
            </a:pPr>
            <a:endParaRPr lang="en-US" altLang="en-US" sz="2000" spc="300" dirty="0">
              <a:solidFill>
                <a:schemeClr val="accent3">
                  <a:lumMod val="75000"/>
                </a:schemeClr>
              </a:solidFill>
              <a:cs typeface="Times New Roman" panose="02020603050405020304" pitchFamily="18" charset="0"/>
            </a:endParaRPr>
          </a:p>
          <a:p>
            <a:pPr marL="457200" indent="-457200">
              <a:buFontTx/>
              <a:buAutoNum type="arabicPeriod"/>
            </a:pPr>
            <a:r>
              <a:rPr lang="en-US" altLang="en-US" sz="2000" spc="300" dirty="0">
                <a:solidFill>
                  <a:schemeClr val="accent3">
                    <a:lumMod val="75000"/>
                  </a:schemeClr>
                </a:solidFill>
                <a:cs typeface="Times New Roman" panose="02020603050405020304" pitchFamily="18" charset="0"/>
              </a:rPr>
              <a:t>Notify the customer of the findings</a:t>
            </a:r>
          </a:p>
          <a:p>
            <a:pPr marL="457200" indent="-457200">
              <a:buFontTx/>
              <a:buAutoNum type="arabicPeriod"/>
            </a:pPr>
            <a:endParaRPr lang="en-US" altLang="en-US" sz="2000" spc="300" dirty="0">
              <a:solidFill>
                <a:schemeClr val="accent3">
                  <a:lumMod val="75000"/>
                </a:schemeClr>
              </a:solidFill>
              <a:cs typeface="Times New Roman" panose="02020603050405020304" pitchFamily="18" charset="0"/>
            </a:endParaRPr>
          </a:p>
          <a:p>
            <a:pPr marL="457200" indent="-457200">
              <a:buFontTx/>
              <a:buAutoNum type="arabicPeriod"/>
            </a:pPr>
            <a:r>
              <a:rPr lang="en-US" altLang="en-US" sz="2000" spc="300" dirty="0">
                <a:solidFill>
                  <a:schemeClr val="accent3">
                    <a:lumMod val="75000"/>
                  </a:schemeClr>
                </a:solidFill>
                <a:cs typeface="Times New Roman" panose="02020603050405020304" pitchFamily="18" charset="0"/>
              </a:rPr>
              <a:t>Issue Notices of Violation (if needed)</a:t>
            </a:r>
          </a:p>
          <a:p>
            <a:pPr marL="457200" indent="-457200">
              <a:buFontTx/>
              <a:buAutoNum type="arabicPeriod"/>
            </a:pPr>
            <a:endParaRPr lang="en-US" altLang="en-US" sz="2000" spc="300" dirty="0">
              <a:solidFill>
                <a:schemeClr val="accent3">
                  <a:lumMod val="75000"/>
                </a:schemeClr>
              </a:solidFill>
              <a:cs typeface="Times New Roman" panose="02020603050405020304" pitchFamily="18" charset="0"/>
            </a:endParaRPr>
          </a:p>
          <a:p>
            <a:pPr marL="457200" indent="-457200">
              <a:buFontTx/>
              <a:buAutoNum type="arabicPeriod"/>
            </a:pPr>
            <a:endParaRPr lang="en-US" altLang="en-US" sz="2000" spc="300" dirty="0">
              <a:solidFill>
                <a:schemeClr val="accent3">
                  <a:lumMod val="75000"/>
                </a:schemeClr>
              </a:solidFill>
              <a:cs typeface="Times New Roman" panose="02020603050405020304" pitchFamily="18" charset="0"/>
            </a:endParaRPr>
          </a:p>
          <a:p>
            <a:pPr marL="457200" indent="-457200">
              <a:buFontTx/>
              <a:buAutoNum type="arabicPeriod"/>
            </a:pPr>
            <a:endParaRPr lang="en-US" altLang="en-US" sz="2000" spc="300" dirty="0">
              <a:solidFill>
                <a:schemeClr val="accent3">
                  <a:lumMod val="75000"/>
                </a:schemeClr>
              </a:solidFill>
              <a:cs typeface="Times New Roman" panose="02020603050405020304" pitchFamily="18" charset="0"/>
            </a:endParaRPr>
          </a:p>
          <a:p>
            <a:pPr marL="457200" indent="-457200">
              <a:buFontTx/>
              <a:buAutoNum type="arabicPeriod"/>
            </a:pPr>
            <a:endParaRPr lang="en-US" altLang="en-US" sz="2000" spc="300" dirty="0">
              <a:solidFill>
                <a:schemeClr val="accent3">
                  <a:lumMod val="75000"/>
                </a:schemeClr>
              </a:solidFill>
              <a:cs typeface="Times New Roman" panose="02020603050405020304" pitchFamily="18" charset="0"/>
            </a:endParaRPr>
          </a:p>
          <a:p>
            <a:pPr marL="457200" indent="-457200">
              <a:buFontTx/>
              <a:buAutoNum type="arabicPeriod"/>
            </a:pPr>
            <a:endParaRPr lang="en-US" altLang="en-US" sz="2000" spc="300" dirty="0">
              <a:solidFill>
                <a:schemeClr val="accent3">
                  <a:lumMod val="75000"/>
                </a:schemeClr>
              </a:solidFill>
              <a:latin typeface="Times New Roman" panose="02020603050405020304" pitchFamily="18" charset="0"/>
              <a:cs typeface="Times New Roman" panose="02020603050405020304" pitchFamily="18" charset="0"/>
            </a:endParaRPr>
          </a:p>
          <a:p>
            <a:pPr marL="457200" indent="-457200">
              <a:buFontTx/>
              <a:buAutoNum type="arabicPeriod"/>
            </a:pPr>
            <a:endParaRPr lang="en-US" alt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C5A1ABE-5298-4027-9E81-1699A1AD04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90047" y="3429000"/>
            <a:ext cx="5197151" cy="2804296"/>
          </a:xfrm>
          <a:prstGeom prst="rect">
            <a:avLst/>
          </a:prstGeom>
          <a:noFill/>
          <a:ln>
            <a:noFill/>
          </a:ln>
          <a:effectLst>
            <a:glow rad="101600">
              <a:schemeClr val="accent2">
                <a:satMod val="175000"/>
                <a:alpha val="40000"/>
              </a:schemeClr>
            </a:glow>
            <a:softEdge rad="25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70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3">
            <a:extLst>
              <a:ext uri="{FF2B5EF4-FFF2-40B4-BE49-F238E27FC236}">
                <a16:creationId xmlns:a16="http://schemas.microsoft.com/office/drawing/2014/main" id="{F64048FA-1C7E-4BEF-8273-A6490A2211F4}"/>
              </a:ext>
            </a:extLst>
          </p:cNvPr>
          <p:cNvSpPr>
            <a:spLocks noGrp="1"/>
          </p:cNvSpPr>
          <p:nvPr>
            <p:ph type="title"/>
          </p:nvPr>
        </p:nvSpPr>
        <p:spPr/>
        <p:txBody>
          <a:bodyPr>
            <a:normAutofit/>
          </a:bodyPr>
          <a:lstStyle/>
          <a:p>
            <a:r>
              <a:rPr lang="en-US" sz="4000" spc="300" dirty="0">
                <a:latin typeface="Aharoni" panose="02010803020104030203" pitchFamily="2" charset="-79"/>
                <a:cs typeface="Aharoni" panose="02010803020104030203" pitchFamily="2" charset="-79"/>
              </a:rPr>
              <a:t>Service Request Response</a:t>
            </a:r>
            <a:endParaRPr lang="en-US" sz="4000" b="0" spc="300" dirty="0">
              <a:latin typeface="Aharoni" panose="02010803020104030203" pitchFamily="2" charset="-79"/>
              <a:cs typeface="Aharoni" panose="02010803020104030203" pitchFamily="2" charset="-79"/>
            </a:endParaRPr>
          </a:p>
        </p:txBody>
      </p:sp>
      <p:sp>
        <p:nvSpPr>
          <p:cNvPr id="3" name="Footer Placeholder 2">
            <a:extLst>
              <a:ext uri="{FF2B5EF4-FFF2-40B4-BE49-F238E27FC236}">
                <a16:creationId xmlns:a16="http://schemas.microsoft.com/office/drawing/2014/main" id="{16764F18-9B71-4D59-80A4-C9436CB2F479}"/>
              </a:ext>
            </a:extLst>
          </p:cNvPr>
          <p:cNvSpPr>
            <a:spLocks noGrp="1"/>
          </p:cNvSpPr>
          <p:nvPr>
            <p:ph type="ftr" sz="quarter" idx="17"/>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7553D90E-F2EA-4BA1-ACBD-9D3D0EB22C8A}"/>
              </a:ext>
            </a:extLst>
          </p:cNvPr>
          <p:cNvSpPr>
            <a:spLocks noGrp="1"/>
          </p:cNvSpPr>
          <p:nvPr>
            <p:ph type="sldNum" sz="quarter" idx="18"/>
          </p:nvPr>
        </p:nvSpPr>
        <p:spPr/>
        <p:txBody>
          <a:bodyPr/>
          <a:lstStyle/>
          <a:p>
            <a:fld id="{8699F50C-BE38-4BD0-BA84-9B090E1F2B9B}" type="slidenum">
              <a:rPr lang="en-US" smtClean="0"/>
              <a:pPr/>
              <a:t>7</a:t>
            </a:fld>
            <a:endParaRPr lang="en-US" dirty="0"/>
          </a:p>
        </p:txBody>
      </p:sp>
      <p:pic>
        <p:nvPicPr>
          <p:cNvPr id="2" name="Picture 1">
            <a:extLst>
              <a:ext uri="{FF2B5EF4-FFF2-40B4-BE49-F238E27FC236}">
                <a16:creationId xmlns:a16="http://schemas.microsoft.com/office/drawing/2014/main" id="{39191B81-3724-43CC-A195-9E4B785125E3}"/>
              </a:ext>
            </a:extLst>
          </p:cNvPr>
          <p:cNvPicPr>
            <a:picLocks noChangeAspect="1"/>
          </p:cNvPicPr>
          <p:nvPr/>
        </p:nvPicPr>
        <p:blipFill>
          <a:blip r:embed="rId3"/>
          <a:stretch>
            <a:fillRect/>
          </a:stretch>
        </p:blipFill>
        <p:spPr>
          <a:xfrm>
            <a:off x="10472803" y="136525"/>
            <a:ext cx="1414395" cy="560881"/>
          </a:xfrm>
          <a:prstGeom prst="rect">
            <a:avLst/>
          </a:prstGeom>
        </p:spPr>
      </p:pic>
      <p:sp>
        <p:nvSpPr>
          <p:cNvPr id="14" name="Content Placeholder 4">
            <a:extLst>
              <a:ext uri="{FF2B5EF4-FFF2-40B4-BE49-F238E27FC236}">
                <a16:creationId xmlns:a16="http://schemas.microsoft.com/office/drawing/2014/main" id="{16337434-C991-44F4-9241-782FBC1C7CB1}"/>
              </a:ext>
            </a:extLst>
          </p:cNvPr>
          <p:cNvSpPr txBox="1">
            <a:spLocks/>
          </p:cNvSpPr>
          <p:nvPr/>
        </p:nvSpPr>
        <p:spPr>
          <a:xfrm>
            <a:off x="338530" y="2264329"/>
            <a:ext cx="8382000" cy="3524075"/>
          </a:xfrm>
          <a:prstGeom prst="rect">
            <a:avLst/>
          </a:prstGeom>
        </p:spPr>
        <p:txBody>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6"/>
            </a:pPr>
            <a:r>
              <a:rPr lang="en-US" altLang="en-US" sz="2000" spc="300" dirty="0">
                <a:solidFill>
                  <a:schemeClr val="accent3">
                    <a:lumMod val="75000"/>
                  </a:schemeClr>
                </a:solidFill>
                <a:cs typeface="Times New Roman" panose="02020603050405020304" pitchFamily="18" charset="0"/>
              </a:rPr>
              <a:t>Conduct follow ups to ensure compliance</a:t>
            </a:r>
          </a:p>
          <a:p>
            <a:pPr marL="457200" indent="-457200" algn="just">
              <a:buFontTx/>
              <a:buAutoNum type="arabicPeriod" startAt="6"/>
            </a:pPr>
            <a:endParaRPr lang="en-US" altLang="en-US" sz="2000" spc="300" dirty="0">
              <a:solidFill>
                <a:schemeClr val="accent3">
                  <a:lumMod val="75000"/>
                </a:schemeClr>
              </a:solidFill>
              <a:cs typeface="Times New Roman" panose="02020603050405020304" pitchFamily="18" charset="0"/>
            </a:endParaRPr>
          </a:p>
          <a:p>
            <a:pPr marL="457200" indent="-457200">
              <a:buFontTx/>
              <a:buAutoNum type="arabicPeriod" startAt="6"/>
            </a:pPr>
            <a:r>
              <a:rPr lang="en-US" altLang="en-US" sz="2000" spc="300" dirty="0">
                <a:solidFill>
                  <a:schemeClr val="accent3">
                    <a:lumMod val="75000"/>
                  </a:schemeClr>
                </a:solidFill>
                <a:cs typeface="Times New Roman" panose="02020603050405020304" pitchFamily="18" charset="0"/>
              </a:rPr>
              <a:t>Follow up with the customer at completion of request</a:t>
            </a:r>
          </a:p>
          <a:p>
            <a:pPr marL="457200" indent="-457200">
              <a:buFontTx/>
              <a:buAutoNum type="arabicPeriod" startAt="6"/>
            </a:pP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2807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a:extLst>
              <a:ext uri="{FF2B5EF4-FFF2-40B4-BE49-F238E27FC236}">
                <a16:creationId xmlns:a16="http://schemas.microsoft.com/office/drawing/2014/main" id="{92896B42-4638-40D0-8887-7AB8D1D86B3D}"/>
              </a:ext>
            </a:extLst>
          </p:cNvPr>
          <p:cNvSpPr>
            <a:spLocks noGrp="1"/>
          </p:cNvSpPr>
          <p:nvPr>
            <p:ph type="title"/>
          </p:nvPr>
        </p:nvSpPr>
        <p:spPr/>
        <p:txBody>
          <a:bodyPr>
            <a:normAutofit/>
          </a:bodyPr>
          <a:lstStyle/>
          <a:p>
            <a:r>
              <a:rPr lang="en-US" sz="4000" spc="300" dirty="0">
                <a:latin typeface="Aharoni" panose="02010803020104030203" pitchFamily="2" charset="-79"/>
                <a:cs typeface="Aharoni" panose="02010803020104030203" pitchFamily="2" charset="-79"/>
              </a:rPr>
              <a:t>Documenting Requests</a:t>
            </a:r>
          </a:p>
        </p:txBody>
      </p:sp>
      <p:sp>
        <p:nvSpPr>
          <p:cNvPr id="17" name="Text Placeholder 18">
            <a:extLst>
              <a:ext uri="{FF2B5EF4-FFF2-40B4-BE49-F238E27FC236}">
                <a16:creationId xmlns:a16="http://schemas.microsoft.com/office/drawing/2014/main" id="{D7CE36F2-C321-46C5-AFD9-00917224D390}"/>
              </a:ext>
            </a:extLst>
          </p:cNvPr>
          <p:cNvSpPr>
            <a:spLocks noGrp="1"/>
          </p:cNvSpPr>
          <p:nvPr>
            <p:ph type="body" sz="quarter" idx="16"/>
          </p:nvPr>
        </p:nvSpPr>
        <p:spPr/>
        <p:txBody>
          <a:bodyPr/>
          <a:lstStyle/>
          <a:p>
            <a:r>
              <a:rPr lang="en-US" dirty="0">
                <a:solidFill>
                  <a:schemeClr val="accent3">
                    <a:lumMod val="75000"/>
                  </a:schemeClr>
                </a:solidFill>
              </a:rPr>
              <a:t>In </a:t>
            </a:r>
            <a:r>
              <a:rPr lang="en-US" dirty="0" err="1">
                <a:solidFill>
                  <a:schemeClr val="accent3">
                    <a:lumMod val="75000"/>
                  </a:schemeClr>
                </a:solidFill>
              </a:rPr>
              <a:t>CityWorks</a:t>
            </a:r>
            <a:endParaRPr lang="en-US" dirty="0">
              <a:solidFill>
                <a:schemeClr val="accent3">
                  <a:lumMod val="75000"/>
                </a:schemeClr>
              </a:solidFill>
            </a:endParaRPr>
          </a:p>
        </p:txBody>
      </p:sp>
      <p:sp>
        <p:nvSpPr>
          <p:cNvPr id="3" name="Footer Placeholder 2">
            <a:extLst>
              <a:ext uri="{FF2B5EF4-FFF2-40B4-BE49-F238E27FC236}">
                <a16:creationId xmlns:a16="http://schemas.microsoft.com/office/drawing/2014/main" id="{B04C11C9-3DF6-471E-87C0-4DCED41031D4}"/>
              </a:ext>
            </a:extLst>
          </p:cNvPr>
          <p:cNvSpPr>
            <a:spLocks noGrp="1"/>
          </p:cNvSpPr>
          <p:nvPr>
            <p:ph type="ftr" sz="quarter" idx="17"/>
          </p:nvPr>
        </p:nvSpPr>
        <p:spPr/>
        <p:txBody>
          <a:bodyPr/>
          <a:lstStyle/>
          <a:p>
            <a:r>
              <a:rPr lang="en-US" dirty="0"/>
              <a:t>Add a footer</a:t>
            </a:r>
          </a:p>
        </p:txBody>
      </p:sp>
      <p:sp>
        <p:nvSpPr>
          <p:cNvPr id="4" name="Slide Number Placeholder 3">
            <a:extLst>
              <a:ext uri="{FF2B5EF4-FFF2-40B4-BE49-F238E27FC236}">
                <a16:creationId xmlns:a16="http://schemas.microsoft.com/office/drawing/2014/main" id="{B2228214-87DB-4B3A-BD81-9A709A69BAAC}"/>
              </a:ext>
            </a:extLst>
          </p:cNvPr>
          <p:cNvSpPr>
            <a:spLocks noGrp="1"/>
          </p:cNvSpPr>
          <p:nvPr>
            <p:ph type="sldNum" sz="quarter" idx="18"/>
          </p:nvPr>
        </p:nvSpPr>
        <p:spPr/>
        <p:txBody>
          <a:bodyPr/>
          <a:lstStyle/>
          <a:p>
            <a:fld id="{8699F50C-BE38-4BD0-BA84-9B090E1F2B9B}" type="slidenum">
              <a:rPr lang="en-US" smtClean="0"/>
              <a:pPr/>
              <a:t>8</a:t>
            </a:fld>
            <a:endParaRPr lang="en-US" dirty="0"/>
          </a:p>
        </p:txBody>
      </p:sp>
      <p:pic>
        <p:nvPicPr>
          <p:cNvPr id="6" name="Picture 5">
            <a:extLst>
              <a:ext uri="{FF2B5EF4-FFF2-40B4-BE49-F238E27FC236}">
                <a16:creationId xmlns:a16="http://schemas.microsoft.com/office/drawing/2014/main" id="{4687B244-579F-4CF8-BA15-F727D3C0FF69}"/>
              </a:ext>
            </a:extLst>
          </p:cNvPr>
          <p:cNvPicPr>
            <a:picLocks noChangeAspect="1"/>
          </p:cNvPicPr>
          <p:nvPr/>
        </p:nvPicPr>
        <p:blipFill>
          <a:blip r:embed="rId2"/>
          <a:stretch>
            <a:fillRect/>
          </a:stretch>
        </p:blipFill>
        <p:spPr>
          <a:xfrm>
            <a:off x="10472803" y="136525"/>
            <a:ext cx="1414395" cy="560881"/>
          </a:xfrm>
          <a:prstGeom prst="rect">
            <a:avLst/>
          </a:prstGeom>
        </p:spPr>
      </p:pic>
      <p:pic>
        <p:nvPicPr>
          <p:cNvPr id="9" name="Picture 8">
            <a:extLst>
              <a:ext uri="{FF2B5EF4-FFF2-40B4-BE49-F238E27FC236}">
                <a16:creationId xmlns:a16="http://schemas.microsoft.com/office/drawing/2014/main" id="{7D0B5F8D-8DED-4112-8628-22E3E8035607}"/>
              </a:ext>
            </a:extLst>
          </p:cNvPr>
          <p:cNvPicPr>
            <a:picLocks noChangeAspect="1"/>
          </p:cNvPicPr>
          <p:nvPr/>
        </p:nvPicPr>
        <p:blipFill>
          <a:blip r:embed="rId3"/>
          <a:stretch>
            <a:fillRect/>
          </a:stretch>
        </p:blipFill>
        <p:spPr>
          <a:xfrm>
            <a:off x="1624603" y="1826554"/>
            <a:ext cx="7368596" cy="4822418"/>
          </a:xfrm>
          <a:prstGeom prst="rect">
            <a:avLst/>
          </a:prstGeom>
        </p:spPr>
      </p:pic>
    </p:spTree>
    <p:extLst>
      <p:ext uri="{BB962C8B-B14F-4D97-AF65-F5344CB8AC3E}">
        <p14:creationId xmlns:p14="http://schemas.microsoft.com/office/powerpoint/2010/main" val="2410921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a:extLst>
              <a:ext uri="{FF2B5EF4-FFF2-40B4-BE49-F238E27FC236}">
                <a16:creationId xmlns:a16="http://schemas.microsoft.com/office/drawing/2014/main" id="{92896B42-4638-40D0-8887-7AB8D1D86B3D}"/>
              </a:ext>
            </a:extLst>
          </p:cNvPr>
          <p:cNvSpPr>
            <a:spLocks noGrp="1"/>
          </p:cNvSpPr>
          <p:nvPr>
            <p:ph type="title"/>
          </p:nvPr>
        </p:nvSpPr>
        <p:spPr>
          <a:xfrm>
            <a:off x="518678" y="209028"/>
            <a:ext cx="8333222" cy="1147969"/>
          </a:xfrm>
        </p:spPr>
        <p:txBody>
          <a:bodyPr>
            <a:normAutofit/>
          </a:bodyPr>
          <a:lstStyle/>
          <a:p>
            <a:r>
              <a:rPr lang="en-US" sz="4000" spc="300">
                <a:latin typeface="Aharoni" panose="02010803020104030203" pitchFamily="2" charset="-79"/>
                <a:cs typeface="Aharoni" panose="02010803020104030203" pitchFamily="2" charset="-79"/>
              </a:rPr>
              <a:t>Documenting Requests</a:t>
            </a:r>
            <a:endParaRPr lang="en-US" sz="4000" spc="300" dirty="0">
              <a:latin typeface="Aharoni" panose="02010803020104030203" pitchFamily="2" charset="-79"/>
              <a:cs typeface="Aharoni" panose="02010803020104030203" pitchFamily="2" charset="-79"/>
            </a:endParaRPr>
          </a:p>
        </p:txBody>
      </p:sp>
      <p:sp>
        <p:nvSpPr>
          <p:cNvPr id="17" name="Text Placeholder 18">
            <a:extLst>
              <a:ext uri="{FF2B5EF4-FFF2-40B4-BE49-F238E27FC236}">
                <a16:creationId xmlns:a16="http://schemas.microsoft.com/office/drawing/2014/main" id="{D7CE36F2-C321-46C5-AFD9-00917224D390}"/>
              </a:ext>
            </a:extLst>
          </p:cNvPr>
          <p:cNvSpPr>
            <a:spLocks noGrp="1"/>
          </p:cNvSpPr>
          <p:nvPr>
            <p:ph type="body" sz="quarter" idx="16"/>
          </p:nvPr>
        </p:nvSpPr>
        <p:spPr>
          <a:xfrm>
            <a:off x="520493" y="1376932"/>
            <a:ext cx="7368596" cy="608895"/>
          </a:xfrm>
        </p:spPr>
        <p:txBody>
          <a:bodyPr/>
          <a:lstStyle/>
          <a:p>
            <a:r>
              <a:rPr lang="en-US">
                <a:solidFill>
                  <a:schemeClr val="accent3">
                    <a:lumMod val="75000"/>
                  </a:schemeClr>
                </a:solidFill>
              </a:rPr>
              <a:t>In CityWorks</a:t>
            </a:r>
            <a:endParaRPr lang="en-US" dirty="0">
              <a:solidFill>
                <a:schemeClr val="accent3">
                  <a:lumMod val="75000"/>
                </a:schemeClr>
              </a:solidFill>
            </a:endParaRPr>
          </a:p>
        </p:txBody>
      </p:sp>
      <p:sp>
        <p:nvSpPr>
          <p:cNvPr id="3" name="Footer Placeholder 2">
            <a:extLst>
              <a:ext uri="{FF2B5EF4-FFF2-40B4-BE49-F238E27FC236}">
                <a16:creationId xmlns:a16="http://schemas.microsoft.com/office/drawing/2014/main" id="{B04C11C9-3DF6-471E-87C0-4DCED41031D4}"/>
              </a:ext>
            </a:extLst>
          </p:cNvPr>
          <p:cNvSpPr>
            <a:spLocks noGrp="1"/>
          </p:cNvSpPr>
          <p:nvPr>
            <p:ph type="ftr" sz="quarter" idx="17"/>
          </p:nvPr>
        </p:nvSpPr>
        <p:spPr>
          <a:xfrm>
            <a:off x="338530" y="6356350"/>
            <a:ext cx="4114800" cy="365125"/>
          </a:xfrm>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B2228214-87DB-4B3A-BD81-9A709A69BAAC}"/>
              </a:ext>
            </a:extLst>
          </p:cNvPr>
          <p:cNvSpPr>
            <a:spLocks noGrp="1"/>
          </p:cNvSpPr>
          <p:nvPr>
            <p:ph type="sldNum" sz="quarter" idx="18"/>
          </p:nvPr>
        </p:nvSpPr>
        <p:spPr>
          <a:xfrm>
            <a:off x="11146971" y="6356350"/>
            <a:ext cx="740227" cy="365125"/>
          </a:xfrm>
        </p:spPr>
        <p:txBody>
          <a:bodyPr/>
          <a:lstStyle/>
          <a:p>
            <a:fld id="{8699F50C-BE38-4BD0-BA84-9B090E1F2B9B}" type="slidenum">
              <a:rPr lang="en-US" smtClean="0"/>
              <a:pPr/>
              <a:t>9</a:t>
            </a:fld>
            <a:endParaRPr lang="en-US" dirty="0"/>
          </a:p>
        </p:txBody>
      </p:sp>
      <p:pic>
        <p:nvPicPr>
          <p:cNvPr id="6" name="Picture 5">
            <a:extLst>
              <a:ext uri="{FF2B5EF4-FFF2-40B4-BE49-F238E27FC236}">
                <a16:creationId xmlns:a16="http://schemas.microsoft.com/office/drawing/2014/main" id="{4687B244-579F-4CF8-BA15-F727D3C0FF69}"/>
              </a:ext>
            </a:extLst>
          </p:cNvPr>
          <p:cNvPicPr>
            <a:picLocks noChangeAspect="1"/>
          </p:cNvPicPr>
          <p:nvPr/>
        </p:nvPicPr>
        <p:blipFill>
          <a:blip r:embed="rId2"/>
          <a:stretch>
            <a:fillRect/>
          </a:stretch>
        </p:blipFill>
        <p:spPr>
          <a:xfrm>
            <a:off x="10472803" y="136525"/>
            <a:ext cx="1414395" cy="560881"/>
          </a:xfrm>
          <a:prstGeom prst="rect">
            <a:avLst/>
          </a:prstGeom>
        </p:spPr>
      </p:pic>
      <p:pic>
        <p:nvPicPr>
          <p:cNvPr id="9" name="Picture 8">
            <a:extLst>
              <a:ext uri="{FF2B5EF4-FFF2-40B4-BE49-F238E27FC236}">
                <a16:creationId xmlns:a16="http://schemas.microsoft.com/office/drawing/2014/main" id="{7D0B5F8D-8DED-4112-8628-22E3E8035607}"/>
              </a:ext>
            </a:extLst>
          </p:cNvPr>
          <p:cNvPicPr>
            <a:picLocks noChangeAspect="1"/>
          </p:cNvPicPr>
          <p:nvPr/>
        </p:nvPicPr>
        <p:blipFill>
          <a:blip r:embed="rId3"/>
          <a:stretch>
            <a:fillRect/>
          </a:stretch>
        </p:blipFill>
        <p:spPr>
          <a:xfrm>
            <a:off x="2564170" y="1826554"/>
            <a:ext cx="7368596" cy="4822418"/>
          </a:xfrm>
          <a:prstGeom prst="rect">
            <a:avLst/>
          </a:prstGeom>
        </p:spPr>
      </p:pic>
      <p:pic>
        <p:nvPicPr>
          <p:cNvPr id="5" name="Picture 4">
            <a:extLst>
              <a:ext uri="{FF2B5EF4-FFF2-40B4-BE49-F238E27FC236}">
                <a16:creationId xmlns:a16="http://schemas.microsoft.com/office/drawing/2014/main" id="{A186F1A8-248E-4E35-B6B1-CAE8F28BB2BE}"/>
              </a:ext>
            </a:extLst>
          </p:cNvPr>
          <p:cNvPicPr>
            <a:picLocks noChangeAspect="1"/>
          </p:cNvPicPr>
          <p:nvPr/>
        </p:nvPicPr>
        <p:blipFill>
          <a:blip r:embed="rId4"/>
          <a:stretch>
            <a:fillRect/>
          </a:stretch>
        </p:blipFill>
        <p:spPr>
          <a:xfrm>
            <a:off x="2564170" y="1826554"/>
            <a:ext cx="7378756" cy="4676883"/>
          </a:xfrm>
          <a:prstGeom prst="rect">
            <a:avLst/>
          </a:prstGeom>
        </p:spPr>
      </p:pic>
    </p:spTree>
    <p:extLst>
      <p:ext uri="{BB962C8B-B14F-4D97-AF65-F5344CB8AC3E}">
        <p14:creationId xmlns:p14="http://schemas.microsoft.com/office/powerpoint/2010/main" val="816058747"/>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951641_Hexagon presentation light_AAS_v4" id="{358289A0-A26B-433F-AD2B-1F8832C96153}" vid="{92CDC91D-95BF-4897-87D6-494563DF79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8F8919DE-9BD9-47A9-9F5D-16EBB96879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0A5AF1-8C57-4290-936E-5FD27C957251}">
  <ds:schemaRefs>
    <ds:schemaRef ds:uri="http://schemas.microsoft.com/sharepoint/v3/contenttype/forms"/>
  </ds:schemaRefs>
</ds:datastoreItem>
</file>

<file path=customXml/itemProps3.xml><?xml version="1.0" encoding="utf-8"?>
<ds:datastoreItem xmlns:ds="http://schemas.openxmlformats.org/officeDocument/2006/customXml" ds:itemID="{C87F4215-C6BB-44A3-9A5E-9446E6835900}">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Hexagon presentation light</Template>
  <TotalTime>0</TotalTime>
  <Words>886</Words>
  <Application>Microsoft Office PowerPoint</Application>
  <PresentationFormat>Widescreen</PresentationFormat>
  <Paragraphs>156</Paragraphs>
  <Slides>16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Aharoni</vt:lpstr>
      <vt:lpstr>Arial</vt:lpstr>
      <vt:lpstr>Arial Black</vt:lpstr>
      <vt:lpstr>Calibri</vt:lpstr>
      <vt:lpstr>Gill Sans SemiBold</vt:lpstr>
      <vt:lpstr>Times New Roman</vt:lpstr>
      <vt:lpstr>Wingdings</vt:lpstr>
      <vt:lpstr>Office Theme</vt:lpstr>
      <vt:lpstr>Managing Stormwater Service Requests from Citizens</vt:lpstr>
      <vt:lpstr>Why do we respond?</vt:lpstr>
      <vt:lpstr>Receiving Requests for Service</vt:lpstr>
      <vt:lpstr>Routing Requests</vt:lpstr>
      <vt:lpstr>Prioritizing Requests</vt:lpstr>
      <vt:lpstr>Service Request Response</vt:lpstr>
      <vt:lpstr>Service Request Response</vt:lpstr>
      <vt:lpstr>Documenting Requests</vt:lpstr>
      <vt:lpstr>Documenting Requests</vt:lpstr>
      <vt:lpstr>Documenting Requests</vt:lpstr>
      <vt:lpstr>Documenting Requests</vt:lpstr>
      <vt:lpstr>Documenting Requests</vt:lpstr>
      <vt:lpstr>Reporting</vt:lpstr>
      <vt:lpstr>Reporting</vt:lpstr>
      <vt:lpstr>Reporting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2019-05-15T14:41:27Z</dcterms:created>
  <dcterms:modified xsi:type="dcterms:W3CDTF">2019-05-20T17:21:05Z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